
<file path=[Content_Types].xml><?xml version="1.0" encoding="utf-8"?>
<Types xmlns="http://schemas.openxmlformats.org/package/2006/content-types">
  <Default Extension="gif" ContentType="image/gif"/>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Lst>
  <p:sldIdLst>
    <p:sldId id="256" r:id="rId2"/>
    <p:sldId id="279" r:id="rId3"/>
    <p:sldId id="257" r:id="rId4"/>
    <p:sldId id="270" r:id="rId5"/>
    <p:sldId id="258" r:id="rId6"/>
    <p:sldId id="283" r:id="rId7"/>
    <p:sldId id="260" r:id="rId8"/>
    <p:sldId id="261" r:id="rId9"/>
    <p:sldId id="262" r:id="rId10"/>
    <p:sldId id="263" r:id="rId11"/>
    <p:sldId id="264" r:id="rId12"/>
    <p:sldId id="265" r:id="rId13"/>
    <p:sldId id="266" r:id="rId14"/>
    <p:sldId id="267" r:id="rId15"/>
    <p:sldId id="268" r:id="rId16"/>
    <p:sldId id="271" r:id="rId17"/>
    <p:sldId id="272" r:id="rId18"/>
    <p:sldId id="273" r:id="rId19"/>
    <p:sldId id="275" r:id="rId20"/>
    <p:sldId id="276" r:id="rId21"/>
    <p:sldId id="277" r:id="rId22"/>
    <p:sldId id="278" r:id="rId23"/>
    <p:sldId id="280" r:id="rId24"/>
    <p:sldId id="281" r:id="rId25"/>
    <p:sldId id="282" r:id="rId26"/>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סגנון ביניים 2 - הדגשה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5000"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hdphoto2.wdp>
</file>

<file path=ppt/media/image1.png>
</file>

<file path=ppt/media/image2.png>
</file>

<file path=ppt/media/image3.png>
</file>

<file path=ppt/media/image4.png>
</file>

<file path=ppt/media/image5.png>
</file>

<file path=ppt/media/image6.png>
</file>

<file path=ppt/media/image7.gif>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C21EDDC-3AF7-4756-8248-413FBB6F5532}"/>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7186BB5F-D4CE-4F03-B32B-E4D57128115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85637687-4919-4085-AD41-9D52F3D14676}"/>
              </a:ext>
            </a:extLst>
          </p:cNvPr>
          <p:cNvSpPr>
            <a:spLocks noGrp="1"/>
          </p:cNvSpPr>
          <p:nvPr>
            <p:ph type="dt" sz="half" idx="10"/>
          </p:nvPr>
        </p:nvSpPr>
        <p:spPr/>
        <p:txBody>
          <a:bodyPr/>
          <a:lstStyle/>
          <a:p>
            <a:fld id="{A5A2A802-BD9F-409E-9CD0-84AE91666577}" type="datetimeFigureOut">
              <a:rPr lang="he-IL" smtClean="0"/>
              <a:t>כ"ד/טבת/תש"פ</a:t>
            </a:fld>
            <a:endParaRPr lang="he-IL"/>
          </a:p>
        </p:txBody>
      </p:sp>
      <p:sp>
        <p:nvSpPr>
          <p:cNvPr id="5" name="מציין מיקום של כותרת תחתונה 4">
            <a:extLst>
              <a:ext uri="{FF2B5EF4-FFF2-40B4-BE49-F238E27FC236}">
                <a16:creationId xmlns:a16="http://schemas.microsoft.com/office/drawing/2014/main" id="{ED14B7BF-5FD4-4E78-87C0-B7B301D90A11}"/>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18BC674B-2AED-414B-A050-4D671887DDDC}"/>
              </a:ext>
            </a:extLst>
          </p:cNvPr>
          <p:cNvSpPr>
            <a:spLocks noGrp="1"/>
          </p:cNvSpPr>
          <p:nvPr>
            <p:ph type="sldNum" sz="quarter" idx="12"/>
          </p:nvPr>
        </p:nvSpPr>
        <p:spPr/>
        <p:txBody>
          <a:bodyPr/>
          <a:lstStyle/>
          <a:p>
            <a:fld id="{377C8C1E-29A1-4674-84DB-D3FF36ABF0D1}" type="slidenum">
              <a:rPr lang="he-IL" smtClean="0"/>
              <a:t>‹#›</a:t>
            </a:fld>
            <a:endParaRPr lang="he-IL"/>
          </a:p>
        </p:txBody>
      </p:sp>
    </p:spTree>
    <p:extLst>
      <p:ext uri="{BB962C8B-B14F-4D97-AF65-F5344CB8AC3E}">
        <p14:creationId xmlns:p14="http://schemas.microsoft.com/office/powerpoint/2010/main" val="1848555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846B5F2-1A1A-4925-A7E0-DE85F7137CE2}"/>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BA115CF8-892A-408A-B3DB-34B7EF362D9B}"/>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7AE0C261-D0AF-4C89-89A5-DE0BE9B88362}"/>
              </a:ext>
            </a:extLst>
          </p:cNvPr>
          <p:cNvSpPr>
            <a:spLocks noGrp="1"/>
          </p:cNvSpPr>
          <p:nvPr>
            <p:ph type="dt" sz="half" idx="10"/>
          </p:nvPr>
        </p:nvSpPr>
        <p:spPr/>
        <p:txBody>
          <a:bodyPr/>
          <a:lstStyle/>
          <a:p>
            <a:fld id="{A5A2A802-BD9F-409E-9CD0-84AE91666577}" type="datetimeFigureOut">
              <a:rPr lang="he-IL" smtClean="0"/>
              <a:t>כ"ד/טבת/תש"פ</a:t>
            </a:fld>
            <a:endParaRPr lang="he-IL"/>
          </a:p>
        </p:txBody>
      </p:sp>
      <p:sp>
        <p:nvSpPr>
          <p:cNvPr id="5" name="מציין מיקום של כותרת תחתונה 4">
            <a:extLst>
              <a:ext uri="{FF2B5EF4-FFF2-40B4-BE49-F238E27FC236}">
                <a16:creationId xmlns:a16="http://schemas.microsoft.com/office/drawing/2014/main" id="{64A58252-3D3C-4677-A1AD-A600659A9A8A}"/>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28A5E92E-7459-4EF4-8F37-A8B0AF0E58A2}"/>
              </a:ext>
            </a:extLst>
          </p:cNvPr>
          <p:cNvSpPr>
            <a:spLocks noGrp="1"/>
          </p:cNvSpPr>
          <p:nvPr>
            <p:ph type="sldNum" sz="quarter" idx="12"/>
          </p:nvPr>
        </p:nvSpPr>
        <p:spPr/>
        <p:txBody>
          <a:bodyPr/>
          <a:lstStyle/>
          <a:p>
            <a:fld id="{377C8C1E-29A1-4674-84DB-D3FF36ABF0D1}" type="slidenum">
              <a:rPr lang="he-IL" smtClean="0"/>
              <a:t>‹#›</a:t>
            </a:fld>
            <a:endParaRPr lang="he-IL"/>
          </a:p>
        </p:txBody>
      </p:sp>
    </p:spTree>
    <p:extLst>
      <p:ext uri="{BB962C8B-B14F-4D97-AF65-F5344CB8AC3E}">
        <p14:creationId xmlns:p14="http://schemas.microsoft.com/office/powerpoint/2010/main" val="30048583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A1AB25C6-95A8-4C68-86FC-01DDDB5CAAA0}"/>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8F5D1C02-EE7D-4F22-BC70-2D5D530E510A}"/>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08E70888-D0A6-4552-B5BD-F9D40B378F5C}"/>
              </a:ext>
            </a:extLst>
          </p:cNvPr>
          <p:cNvSpPr>
            <a:spLocks noGrp="1"/>
          </p:cNvSpPr>
          <p:nvPr>
            <p:ph type="dt" sz="half" idx="10"/>
          </p:nvPr>
        </p:nvSpPr>
        <p:spPr/>
        <p:txBody>
          <a:bodyPr/>
          <a:lstStyle/>
          <a:p>
            <a:fld id="{A5A2A802-BD9F-409E-9CD0-84AE91666577}" type="datetimeFigureOut">
              <a:rPr lang="he-IL" smtClean="0"/>
              <a:t>כ"ד/טבת/תש"פ</a:t>
            </a:fld>
            <a:endParaRPr lang="he-IL"/>
          </a:p>
        </p:txBody>
      </p:sp>
      <p:sp>
        <p:nvSpPr>
          <p:cNvPr id="5" name="מציין מיקום של כותרת תחתונה 4">
            <a:extLst>
              <a:ext uri="{FF2B5EF4-FFF2-40B4-BE49-F238E27FC236}">
                <a16:creationId xmlns:a16="http://schemas.microsoft.com/office/drawing/2014/main" id="{E5976C6A-6FDF-4903-995B-779B7F01D375}"/>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D794FCB1-508D-4163-A1E8-B06738DF1355}"/>
              </a:ext>
            </a:extLst>
          </p:cNvPr>
          <p:cNvSpPr>
            <a:spLocks noGrp="1"/>
          </p:cNvSpPr>
          <p:nvPr>
            <p:ph type="sldNum" sz="quarter" idx="12"/>
          </p:nvPr>
        </p:nvSpPr>
        <p:spPr/>
        <p:txBody>
          <a:bodyPr/>
          <a:lstStyle/>
          <a:p>
            <a:fld id="{377C8C1E-29A1-4674-84DB-D3FF36ABF0D1}" type="slidenum">
              <a:rPr lang="he-IL" smtClean="0"/>
              <a:t>‹#›</a:t>
            </a:fld>
            <a:endParaRPr lang="he-IL"/>
          </a:p>
        </p:txBody>
      </p:sp>
    </p:spTree>
    <p:extLst>
      <p:ext uri="{BB962C8B-B14F-4D97-AF65-F5344CB8AC3E}">
        <p14:creationId xmlns:p14="http://schemas.microsoft.com/office/powerpoint/2010/main" val="32008637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95F5398-4C13-4C69-B297-4B0BD07A6602}"/>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14DAEC24-8AD1-40B0-B689-AAFF4AE7973B}"/>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C2E338E7-5B9F-45B6-84D8-E26BD579DCB9}"/>
              </a:ext>
            </a:extLst>
          </p:cNvPr>
          <p:cNvSpPr>
            <a:spLocks noGrp="1"/>
          </p:cNvSpPr>
          <p:nvPr>
            <p:ph type="dt" sz="half" idx="10"/>
          </p:nvPr>
        </p:nvSpPr>
        <p:spPr/>
        <p:txBody>
          <a:bodyPr/>
          <a:lstStyle/>
          <a:p>
            <a:fld id="{A5A2A802-BD9F-409E-9CD0-84AE91666577}" type="datetimeFigureOut">
              <a:rPr lang="he-IL" smtClean="0"/>
              <a:t>כ"ד/טבת/תש"פ</a:t>
            </a:fld>
            <a:endParaRPr lang="he-IL"/>
          </a:p>
        </p:txBody>
      </p:sp>
      <p:sp>
        <p:nvSpPr>
          <p:cNvPr id="5" name="מציין מיקום של כותרת תחתונה 4">
            <a:extLst>
              <a:ext uri="{FF2B5EF4-FFF2-40B4-BE49-F238E27FC236}">
                <a16:creationId xmlns:a16="http://schemas.microsoft.com/office/drawing/2014/main" id="{6219E71E-A273-4CCD-AA6A-6B109400778D}"/>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87F3EE7D-D230-4F09-ADFD-0AB0AAD2E9F4}"/>
              </a:ext>
            </a:extLst>
          </p:cNvPr>
          <p:cNvSpPr>
            <a:spLocks noGrp="1"/>
          </p:cNvSpPr>
          <p:nvPr>
            <p:ph type="sldNum" sz="quarter" idx="12"/>
          </p:nvPr>
        </p:nvSpPr>
        <p:spPr/>
        <p:txBody>
          <a:bodyPr/>
          <a:lstStyle/>
          <a:p>
            <a:fld id="{377C8C1E-29A1-4674-84DB-D3FF36ABF0D1}" type="slidenum">
              <a:rPr lang="he-IL" smtClean="0"/>
              <a:t>‹#›</a:t>
            </a:fld>
            <a:endParaRPr lang="he-IL"/>
          </a:p>
        </p:txBody>
      </p:sp>
    </p:spTree>
    <p:extLst>
      <p:ext uri="{BB962C8B-B14F-4D97-AF65-F5344CB8AC3E}">
        <p14:creationId xmlns:p14="http://schemas.microsoft.com/office/powerpoint/2010/main" val="12627403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E4F8D46-C44F-4F99-A2BA-71C8854C8B94}"/>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DEF6FA57-C7D1-4803-800C-D813B6D8F4E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AB26B06D-BB7F-4E77-886B-E84EC59B91DA}"/>
              </a:ext>
            </a:extLst>
          </p:cNvPr>
          <p:cNvSpPr>
            <a:spLocks noGrp="1"/>
          </p:cNvSpPr>
          <p:nvPr>
            <p:ph type="dt" sz="half" idx="10"/>
          </p:nvPr>
        </p:nvSpPr>
        <p:spPr/>
        <p:txBody>
          <a:bodyPr/>
          <a:lstStyle/>
          <a:p>
            <a:fld id="{A5A2A802-BD9F-409E-9CD0-84AE91666577}" type="datetimeFigureOut">
              <a:rPr lang="he-IL" smtClean="0"/>
              <a:t>כ"ד/טבת/תש"פ</a:t>
            </a:fld>
            <a:endParaRPr lang="he-IL"/>
          </a:p>
        </p:txBody>
      </p:sp>
      <p:sp>
        <p:nvSpPr>
          <p:cNvPr id="5" name="מציין מיקום של כותרת תחתונה 4">
            <a:extLst>
              <a:ext uri="{FF2B5EF4-FFF2-40B4-BE49-F238E27FC236}">
                <a16:creationId xmlns:a16="http://schemas.microsoft.com/office/drawing/2014/main" id="{712CC5EC-4F8D-45F6-87A8-B2A04613E5D0}"/>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FCA78672-C743-49D6-BDC8-7A0F0CA3F0C7}"/>
              </a:ext>
            </a:extLst>
          </p:cNvPr>
          <p:cNvSpPr>
            <a:spLocks noGrp="1"/>
          </p:cNvSpPr>
          <p:nvPr>
            <p:ph type="sldNum" sz="quarter" idx="12"/>
          </p:nvPr>
        </p:nvSpPr>
        <p:spPr/>
        <p:txBody>
          <a:bodyPr/>
          <a:lstStyle/>
          <a:p>
            <a:fld id="{377C8C1E-29A1-4674-84DB-D3FF36ABF0D1}" type="slidenum">
              <a:rPr lang="he-IL" smtClean="0"/>
              <a:t>‹#›</a:t>
            </a:fld>
            <a:endParaRPr lang="he-IL"/>
          </a:p>
        </p:txBody>
      </p:sp>
    </p:spTree>
    <p:extLst>
      <p:ext uri="{BB962C8B-B14F-4D97-AF65-F5344CB8AC3E}">
        <p14:creationId xmlns:p14="http://schemas.microsoft.com/office/powerpoint/2010/main" val="16481681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CC641FE-1C28-4B70-8C19-3D5F14FEFC2A}"/>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993EC9EB-5B7A-4F62-8D6F-BE44F3A05208}"/>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BF679D91-21C1-4BF5-BC0F-FB21D8BC1DF2}"/>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0339965C-1A3B-400A-814C-87A151059851}"/>
              </a:ext>
            </a:extLst>
          </p:cNvPr>
          <p:cNvSpPr>
            <a:spLocks noGrp="1"/>
          </p:cNvSpPr>
          <p:nvPr>
            <p:ph type="dt" sz="half" idx="10"/>
          </p:nvPr>
        </p:nvSpPr>
        <p:spPr/>
        <p:txBody>
          <a:bodyPr/>
          <a:lstStyle/>
          <a:p>
            <a:fld id="{A5A2A802-BD9F-409E-9CD0-84AE91666577}" type="datetimeFigureOut">
              <a:rPr lang="he-IL" smtClean="0"/>
              <a:t>כ"ד/טבת/תש"פ</a:t>
            </a:fld>
            <a:endParaRPr lang="he-IL"/>
          </a:p>
        </p:txBody>
      </p:sp>
      <p:sp>
        <p:nvSpPr>
          <p:cNvPr id="6" name="מציין מיקום של כותרת תחתונה 5">
            <a:extLst>
              <a:ext uri="{FF2B5EF4-FFF2-40B4-BE49-F238E27FC236}">
                <a16:creationId xmlns:a16="http://schemas.microsoft.com/office/drawing/2014/main" id="{C7714755-215E-4938-8536-ADA1DBD4FDEF}"/>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BD58FA83-7C71-4CFE-9C15-9718A95505BD}"/>
              </a:ext>
            </a:extLst>
          </p:cNvPr>
          <p:cNvSpPr>
            <a:spLocks noGrp="1"/>
          </p:cNvSpPr>
          <p:nvPr>
            <p:ph type="sldNum" sz="quarter" idx="12"/>
          </p:nvPr>
        </p:nvSpPr>
        <p:spPr/>
        <p:txBody>
          <a:bodyPr/>
          <a:lstStyle/>
          <a:p>
            <a:fld id="{377C8C1E-29A1-4674-84DB-D3FF36ABF0D1}" type="slidenum">
              <a:rPr lang="he-IL" smtClean="0"/>
              <a:t>‹#›</a:t>
            </a:fld>
            <a:endParaRPr lang="he-IL"/>
          </a:p>
        </p:txBody>
      </p:sp>
    </p:spTree>
    <p:extLst>
      <p:ext uri="{BB962C8B-B14F-4D97-AF65-F5344CB8AC3E}">
        <p14:creationId xmlns:p14="http://schemas.microsoft.com/office/powerpoint/2010/main" val="27188428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53DE6AB-2498-403F-90A6-77FC9F3E141A}"/>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FD4F85F1-15D9-4883-9960-D3E2FF87C8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BC508014-0753-4014-B87C-8A732AABB540}"/>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04EE11AE-F744-445E-97D7-D428D8F3FC2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1A334F53-865B-4589-B153-0573EDF98F70}"/>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078000FF-DD3B-49F2-A14D-38C2EB402BE8}"/>
              </a:ext>
            </a:extLst>
          </p:cNvPr>
          <p:cNvSpPr>
            <a:spLocks noGrp="1"/>
          </p:cNvSpPr>
          <p:nvPr>
            <p:ph type="dt" sz="half" idx="10"/>
          </p:nvPr>
        </p:nvSpPr>
        <p:spPr/>
        <p:txBody>
          <a:bodyPr/>
          <a:lstStyle/>
          <a:p>
            <a:fld id="{A5A2A802-BD9F-409E-9CD0-84AE91666577}" type="datetimeFigureOut">
              <a:rPr lang="he-IL" smtClean="0"/>
              <a:t>כ"ד/טבת/תש"פ</a:t>
            </a:fld>
            <a:endParaRPr lang="he-IL"/>
          </a:p>
        </p:txBody>
      </p:sp>
      <p:sp>
        <p:nvSpPr>
          <p:cNvPr id="8" name="מציין מיקום של כותרת תחתונה 7">
            <a:extLst>
              <a:ext uri="{FF2B5EF4-FFF2-40B4-BE49-F238E27FC236}">
                <a16:creationId xmlns:a16="http://schemas.microsoft.com/office/drawing/2014/main" id="{8003B1C3-B2AA-493E-BC84-F040BC93A204}"/>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02D783D8-5B40-48B0-A34E-608C7B5144D7}"/>
              </a:ext>
            </a:extLst>
          </p:cNvPr>
          <p:cNvSpPr>
            <a:spLocks noGrp="1"/>
          </p:cNvSpPr>
          <p:nvPr>
            <p:ph type="sldNum" sz="quarter" idx="12"/>
          </p:nvPr>
        </p:nvSpPr>
        <p:spPr/>
        <p:txBody>
          <a:bodyPr/>
          <a:lstStyle/>
          <a:p>
            <a:fld id="{377C8C1E-29A1-4674-84DB-D3FF36ABF0D1}" type="slidenum">
              <a:rPr lang="he-IL" smtClean="0"/>
              <a:t>‹#›</a:t>
            </a:fld>
            <a:endParaRPr lang="he-IL"/>
          </a:p>
        </p:txBody>
      </p:sp>
    </p:spTree>
    <p:extLst>
      <p:ext uri="{BB962C8B-B14F-4D97-AF65-F5344CB8AC3E}">
        <p14:creationId xmlns:p14="http://schemas.microsoft.com/office/powerpoint/2010/main" val="15429214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9545A3A-1D76-4AE0-9DDA-B45D4EA3B65C}"/>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F902CD22-BAA0-4032-8577-1A99D30606F9}"/>
              </a:ext>
            </a:extLst>
          </p:cNvPr>
          <p:cNvSpPr>
            <a:spLocks noGrp="1"/>
          </p:cNvSpPr>
          <p:nvPr>
            <p:ph type="dt" sz="half" idx="10"/>
          </p:nvPr>
        </p:nvSpPr>
        <p:spPr/>
        <p:txBody>
          <a:bodyPr/>
          <a:lstStyle/>
          <a:p>
            <a:fld id="{A5A2A802-BD9F-409E-9CD0-84AE91666577}" type="datetimeFigureOut">
              <a:rPr lang="he-IL" smtClean="0"/>
              <a:t>כ"ד/טבת/תש"פ</a:t>
            </a:fld>
            <a:endParaRPr lang="he-IL"/>
          </a:p>
        </p:txBody>
      </p:sp>
      <p:sp>
        <p:nvSpPr>
          <p:cNvPr id="4" name="מציין מיקום של כותרת תחתונה 3">
            <a:extLst>
              <a:ext uri="{FF2B5EF4-FFF2-40B4-BE49-F238E27FC236}">
                <a16:creationId xmlns:a16="http://schemas.microsoft.com/office/drawing/2014/main" id="{0013E3AA-ACBE-4C3F-AAED-DB147A630EC5}"/>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644D6FA1-0919-4824-BE06-01CC5F2A138B}"/>
              </a:ext>
            </a:extLst>
          </p:cNvPr>
          <p:cNvSpPr>
            <a:spLocks noGrp="1"/>
          </p:cNvSpPr>
          <p:nvPr>
            <p:ph type="sldNum" sz="quarter" idx="12"/>
          </p:nvPr>
        </p:nvSpPr>
        <p:spPr/>
        <p:txBody>
          <a:bodyPr/>
          <a:lstStyle/>
          <a:p>
            <a:fld id="{377C8C1E-29A1-4674-84DB-D3FF36ABF0D1}" type="slidenum">
              <a:rPr lang="he-IL" smtClean="0"/>
              <a:t>‹#›</a:t>
            </a:fld>
            <a:endParaRPr lang="he-IL"/>
          </a:p>
        </p:txBody>
      </p:sp>
    </p:spTree>
    <p:extLst>
      <p:ext uri="{BB962C8B-B14F-4D97-AF65-F5344CB8AC3E}">
        <p14:creationId xmlns:p14="http://schemas.microsoft.com/office/powerpoint/2010/main" val="9756183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FB3C267E-1411-42AA-9623-EE578BB238DA}"/>
              </a:ext>
            </a:extLst>
          </p:cNvPr>
          <p:cNvSpPr>
            <a:spLocks noGrp="1"/>
          </p:cNvSpPr>
          <p:nvPr>
            <p:ph type="dt" sz="half" idx="10"/>
          </p:nvPr>
        </p:nvSpPr>
        <p:spPr/>
        <p:txBody>
          <a:bodyPr/>
          <a:lstStyle/>
          <a:p>
            <a:fld id="{A5A2A802-BD9F-409E-9CD0-84AE91666577}" type="datetimeFigureOut">
              <a:rPr lang="he-IL" smtClean="0"/>
              <a:t>כ"ד/טבת/תש"פ</a:t>
            </a:fld>
            <a:endParaRPr lang="he-IL"/>
          </a:p>
        </p:txBody>
      </p:sp>
      <p:sp>
        <p:nvSpPr>
          <p:cNvPr id="3" name="מציין מיקום של כותרת תחתונה 2">
            <a:extLst>
              <a:ext uri="{FF2B5EF4-FFF2-40B4-BE49-F238E27FC236}">
                <a16:creationId xmlns:a16="http://schemas.microsoft.com/office/drawing/2014/main" id="{F43B7166-186E-410A-BCD8-CAF91F746723}"/>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1DDF945A-5074-4CF1-B204-268A912BFB3E}"/>
              </a:ext>
            </a:extLst>
          </p:cNvPr>
          <p:cNvSpPr>
            <a:spLocks noGrp="1"/>
          </p:cNvSpPr>
          <p:nvPr>
            <p:ph type="sldNum" sz="quarter" idx="12"/>
          </p:nvPr>
        </p:nvSpPr>
        <p:spPr/>
        <p:txBody>
          <a:bodyPr/>
          <a:lstStyle/>
          <a:p>
            <a:fld id="{377C8C1E-29A1-4674-84DB-D3FF36ABF0D1}" type="slidenum">
              <a:rPr lang="he-IL" smtClean="0"/>
              <a:t>‹#›</a:t>
            </a:fld>
            <a:endParaRPr lang="he-IL"/>
          </a:p>
        </p:txBody>
      </p:sp>
    </p:spTree>
    <p:extLst>
      <p:ext uri="{BB962C8B-B14F-4D97-AF65-F5344CB8AC3E}">
        <p14:creationId xmlns:p14="http://schemas.microsoft.com/office/powerpoint/2010/main" val="27663184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2B97F18-088D-45A2-AE0E-A028A55E61F8}"/>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51A9E933-6CB5-4ED9-A0A7-108BBC5611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42617360-0B16-4267-9D03-DC7330DCEF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A61DCE37-5AAE-47F5-BE62-98AC1C38219E}"/>
              </a:ext>
            </a:extLst>
          </p:cNvPr>
          <p:cNvSpPr>
            <a:spLocks noGrp="1"/>
          </p:cNvSpPr>
          <p:nvPr>
            <p:ph type="dt" sz="half" idx="10"/>
          </p:nvPr>
        </p:nvSpPr>
        <p:spPr/>
        <p:txBody>
          <a:bodyPr/>
          <a:lstStyle/>
          <a:p>
            <a:fld id="{A5A2A802-BD9F-409E-9CD0-84AE91666577}" type="datetimeFigureOut">
              <a:rPr lang="he-IL" smtClean="0"/>
              <a:t>כ"ד/טבת/תש"פ</a:t>
            </a:fld>
            <a:endParaRPr lang="he-IL"/>
          </a:p>
        </p:txBody>
      </p:sp>
      <p:sp>
        <p:nvSpPr>
          <p:cNvPr id="6" name="מציין מיקום של כותרת תחתונה 5">
            <a:extLst>
              <a:ext uri="{FF2B5EF4-FFF2-40B4-BE49-F238E27FC236}">
                <a16:creationId xmlns:a16="http://schemas.microsoft.com/office/drawing/2014/main" id="{2E091E0F-53D3-4EC1-9D1A-CDBC8BCA2359}"/>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0D289DA3-9621-4168-9260-18DB493756A7}"/>
              </a:ext>
            </a:extLst>
          </p:cNvPr>
          <p:cNvSpPr>
            <a:spLocks noGrp="1"/>
          </p:cNvSpPr>
          <p:nvPr>
            <p:ph type="sldNum" sz="quarter" idx="12"/>
          </p:nvPr>
        </p:nvSpPr>
        <p:spPr/>
        <p:txBody>
          <a:bodyPr/>
          <a:lstStyle/>
          <a:p>
            <a:fld id="{377C8C1E-29A1-4674-84DB-D3FF36ABF0D1}" type="slidenum">
              <a:rPr lang="he-IL" smtClean="0"/>
              <a:t>‹#›</a:t>
            </a:fld>
            <a:endParaRPr lang="he-IL"/>
          </a:p>
        </p:txBody>
      </p:sp>
    </p:spTree>
    <p:extLst>
      <p:ext uri="{BB962C8B-B14F-4D97-AF65-F5344CB8AC3E}">
        <p14:creationId xmlns:p14="http://schemas.microsoft.com/office/powerpoint/2010/main" val="14328892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2BB3A6C-C650-4C98-BD7E-CC020C3B5879}"/>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3B6235DA-7496-4C49-BB60-F6B7B15404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E3B2C4FD-9F65-42C9-B3A3-E3969DDD46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794BFACB-49E6-4BDA-A421-F5735A7F8963}"/>
              </a:ext>
            </a:extLst>
          </p:cNvPr>
          <p:cNvSpPr>
            <a:spLocks noGrp="1"/>
          </p:cNvSpPr>
          <p:nvPr>
            <p:ph type="dt" sz="half" idx="10"/>
          </p:nvPr>
        </p:nvSpPr>
        <p:spPr/>
        <p:txBody>
          <a:bodyPr/>
          <a:lstStyle/>
          <a:p>
            <a:fld id="{A5A2A802-BD9F-409E-9CD0-84AE91666577}" type="datetimeFigureOut">
              <a:rPr lang="he-IL" smtClean="0"/>
              <a:t>כ"ד/טבת/תש"פ</a:t>
            </a:fld>
            <a:endParaRPr lang="he-IL"/>
          </a:p>
        </p:txBody>
      </p:sp>
      <p:sp>
        <p:nvSpPr>
          <p:cNvPr id="6" name="מציין מיקום של כותרת תחתונה 5">
            <a:extLst>
              <a:ext uri="{FF2B5EF4-FFF2-40B4-BE49-F238E27FC236}">
                <a16:creationId xmlns:a16="http://schemas.microsoft.com/office/drawing/2014/main" id="{112CE032-19F4-4720-8CBF-467C460ABE06}"/>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294712A8-B9F2-48BD-8AAE-4488AA0D664D}"/>
              </a:ext>
            </a:extLst>
          </p:cNvPr>
          <p:cNvSpPr>
            <a:spLocks noGrp="1"/>
          </p:cNvSpPr>
          <p:nvPr>
            <p:ph type="sldNum" sz="quarter" idx="12"/>
          </p:nvPr>
        </p:nvSpPr>
        <p:spPr/>
        <p:txBody>
          <a:bodyPr/>
          <a:lstStyle/>
          <a:p>
            <a:fld id="{377C8C1E-29A1-4674-84DB-D3FF36ABF0D1}" type="slidenum">
              <a:rPr lang="he-IL" smtClean="0"/>
              <a:t>‹#›</a:t>
            </a:fld>
            <a:endParaRPr lang="he-IL"/>
          </a:p>
        </p:txBody>
      </p:sp>
    </p:spTree>
    <p:extLst>
      <p:ext uri="{BB962C8B-B14F-4D97-AF65-F5344CB8AC3E}">
        <p14:creationId xmlns:p14="http://schemas.microsoft.com/office/powerpoint/2010/main" val="3856874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33000"/>
            <a:lum/>
            <a:extLst>
              <a:ext uri="{BEBA8EAE-BF5A-486C-A8C5-ECC9F3942E4B}">
                <a14:imgProps xmlns:a14="http://schemas.microsoft.com/office/drawing/2010/main">
                  <a14:imgLayer r:embed="rId14">
                    <a14:imgEffect>
                      <a14:artisticLineDrawing/>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2CA616F1-5D77-42EE-988D-C6558D412929}"/>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C870A04F-96FB-4787-9457-F4F4D8025968}"/>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F9FA04C5-EA67-4D11-92C8-7C370E7568FF}"/>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A5A2A802-BD9F-409E-9CD0-84AE91666577}" type="datetimeFigureOut">
              <a:rPr lang="he-IL" smtClean="0"/>
              <a:t>כ"ד/טבת/תש"פ</a:t>
            </a:fld>
            <a:endParaRPr lang="he-IL"/>
          </a:p>
        </p:txBody>
      </p:sp>
      <p:sp>
        <p:nvSpPr>
          <p:cNvPr id="5" name="מציין מיקום של כותרת תחתונה 4">
            <a:extLst>
              <a:ext uri="{FF2B5EF4-FFF2-40B4-BE49-F238E27FC236}">
                <a16:creationId xmlns:a16="http://schemas.microsoft.com/office/drawing/2014/main" id="{AB119BA9-D3CA-4A56-A724-A2D4088AC4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42A2F1AF-5567-46CE-87AC-98B78147499D}"/>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377C8C1E-29A1-4674-84DB-D3FF36ABF0D1}" type="slidenum">
              <a:rPr lang="he-IL" smtClean="0"/>
              <a:t>‹#›</a:t>
            </a:fld>
            <a:endParaRPr lang="he-IL"/>
          </a:p>
        </p:txBody>
      </p:sp>
    </p:spTree>
    <p:extLst>
      <p:ext uri="{BB962C8B-B14F-4D97-AF65-F5344CB8AC3E}">
        <p14:creationId xmlns:p14="http://schemas.microsoft.com/office/powerpoint/2010/main" val="3045646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06E43AE-E269-4F98-830D-96C6B468484B}"/>
              </a:ext>
            </a:extLst>
          </p:cNvPr>
          <p:cNvSpPr>
            <a:spLocks noGrp="1"/>
          </p:cNvSpPr>
          <p:nvPr>
            <p:ph type="ctrTitle"/>
          </p:nvPr>
        </p:nvSpPr>
        <p:spPr>
          <a:effectLst>
            <a:glow rad="711200">
              <a:srgbClr val="FF0000"/>
            </a:glow>
          </a:effectLst>
        </p:spPr>
        <p:txBody>
          <a:bodyPr>
            <a:normAutofit/>
          </a:bodyPr>
          <a:lstStyle/>
          <a:p>
            <a:r>
              <a:rPr lang="en-US" sz="11500" b="1" dirty="0">
                <a:effectLst>
                  <a:outerShdw blurRad="38100" dist="38100" dir="2700000" algn="tl">
                    <a:srgbClr val="000000">
                      <a:alpha val="43137"/>
                    </a:srgbClr>
                  </a:outerShdw>
                </a:effectLst>
              </a:rPr>
              <a:t>LASER TAG</a:t>
            </a:r>
            <a:endParaRPr lang="he-IL" sz="11500" b="1" dirty="0">
              <a:effectLst>
                <a:outerShdw blurRad="38100" dist="38100" dir="2700000" algn="tl">
                  <a:srgbClr val="000000">
                    <a:alpha val="43137"/>
                  </a:srgbClr>
                </a:outerShdw>
              </a:effectLst>
            </a:endParaRPr>
          </a:p>
        </p:txBody>
      </p:sp>
      <p:sp>
        <p:nvSpPr>
          <p:cNvPr id="3" name="כותרת משנה 2">
            <a:extLst>
              <a:ext uri="{FF2B5EF4-FFF2-40B4-BE49-F238E27FC236}">
                <a16:creationId xmlns:a16="http://schemas.microsoft.com/office/drawing/2014/main" id="{20B437F5-36F1-4FCA-9366-2DF4BD44A4D1}"/>
              </a:ext>
            </a:extLst>
          </p:cNvPr>
          <p:cNvSpPr>
            <a:spLocks noGrp="1"/>
          </p:cNvSpPr>
          <p:nvPr>
            <p:ph type="subTitle" idx="1"/>
          </p:nvPr>
        </p:nvSpPr>
        <p:spPr>
          <a:xfrm>
            <a:off x="518160" y="4653280"/>
            <a:ext cx="4040777" cy="1917338"/>
          </a:xfrm>
          <a:effectLst>
            <a:reflection stA="0" endPos="24000" dist="50800" dir="5400000" sy="-100000" algn="bl" rotWithShape="0"/>
          </a:effectLst>
        </p:spPr>
        <p:txBody>
          <a:bodyPr>
            <a:normAutofit/>
          </a:bodyPr>
          <a:lstStyle/>
          <a:p>
            <a:r>
              <a:rPr lang="he-IL" dirty="0">
                <a:effectLst>
                  <a:outerShdw blurRad="38100" dist="38100" dir="2700000" algn="tl">
                    <a:srgbClr val="000000">
                      <a:alpha val="43137"/>
                    </a:srgbClr>
                  </a:outerShdw>
                </a:effectLst>
              </a:rPr>
              <a:t>ברק פלד – 302788013</a:t>
            </a:r>
          </a:p>
          <a:p>
            <a:r>
              <a:rPr lang="he-IL" dirty="0">
                <a:effectLst>
                  <a:outerShdw blurRad="38100" dist="38100" dir="2700000" algn="tl">
                    <a:srgbClr val="000000">
                      <a:alpha val="43137"/>
                    </a:srgbClr>
                  </a:outerShdw>
                </a:effectLst>
              </a:rPr>
              <a:t>אסף עומסי – 201656063</a:t>
            </a:r>
          </a:p>
          <a:p>
            <a:r>
              <a:rPr lang="he-IL" dirty="0">
                <a:effectLst>
                  <a:outerShdw blurRad="38100" dist="38100" dir="2700000" algn="tl">
                    <a:srgbClr val="000000">
                      <a:alpha val="43137"/>
                    </a:srgbClr>
                  </a:outerShdw>
                </a:effectLst>
              </a:rPr>
              <a:t>הילה גורביץ – 204434096</a:t>
            </a:r>
          </a:p>
          <a:p>
            <a:r>
              <a:rPr lang="he-IL" dirty="0">
                <a:effectLst>
                  <a:outerShdw blurRad="38100" dist="38100" dir="2700000" algn="tl">
                    <a:srgbClr val="000000">
                      <a:alpha val="43137"/>
                    </a:srgbClr>
                  </a:outerShdw>
                </a:effectLst>
              </a:rPr>
              <a:t>צליל גרינברג – 313347841</a:t>
            </a:r>
          </a:p>
        </p:txBody>
      </p:sp>
      <p:sp>
        <p:nvSpPr>
          <p:cNvPr id="4" name="תיבת טקסט 3">
            <a:extLst>
              <a:ext uri="{FF2B5EF4-FFF2-40B4-BE49-F238E27FC236}">
                <a16:creationId xmlns:a16="http://schemas.microsoft.com/office/drawing/2014/main" id="{DC29EECF-821C-4F6B-A849-883A24C64024}"/>
              </a:ext>
            </a:extLst>
          </p:cNvPr>
          <p:cNvSpPr txBox="1"/>
          <p:nvPr/>
        </p:nvSpPr>
        <p:spPr>
          <a:xfrm>
            <a:off x="5116286" y="3279130"/>
            <a:ext cx="1959428" cy="461665"/>
          </a:xfrm>
          <a:prstGeom prst="rect">
            <a:avLst/>
          </a:prstGeom>
          <a:noFill/>
        </p:spPr>
        <p:txBody>
          <a:bodyPr wrap="square" rtlCol="1">
            <a:spAutoFit/>
          </a:bodyPr>
          <a:lstStyle/>
          <a:p>
            <a:r>
              <a:rPr lang="he-IL" sz="2400" dirty="0"/>
              <a:t>22/01/2020</a:t>
            </a:r>
          </a:p>
        </p:txBody>
      </p:sp>
    </p:spTree>
    <p:extLst>
      <p:ext uri="{BB962C8B-B14F-4D97-AF65-F5344CB8AC3E}">
        <p14:creationId xmlns:p14="http://schemas.microsoft.com/office/powerpoint/2010/main" val="8899879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E0B03E5-02FA-4C80-9CF5-C35C9B51D649}"/>
              </a:ext>
            </a:extLst>
          </p:cNvPr>
          <p:cNvSpPr>
            <a:spLocks noGrp="1"/>
          </p:cNvSpPr>
          <p:nvPr>
            <p:ph type="title"/>
          </p:nvPr>
        </p:nvSpPr>
        <p:spPr/>
        <p:txBody>
          <a:bodyPr/>
          <a:lstStyle/>
          <a:p>
            <a:r>
              <a:rPr lang="he-IL" b="1" dirty="0">
                <a:latin typeface="David" panose="020E0502060401010101" pitchFamily="34" charset="-79"/>
                <a:cs typeface="David" panose="020E0502060401010101" pitchFamily="34" charset="-79"/>
              </a:rPr>
              <a:t>תרשים זרימת הודעות</a:t>
            </a:r>
          </a:p>
        </p:txBody>
      </p:sp>
      <p:sp>
        <p:nvSpPr>
          <p:cNvPr id="4" name="תיבת טקסט 3">
            <a:extLst>
              <a:ext uri="{FF2B5EF4-FFF2-40B4-BE49-F238E27FC236}">
                <a16:creationId xmlns:a16="http://schemas.microsoft.com/office/drawing/2014/main" id="{B200BD65-FB27-429F-A0BB-B5A9931F8DBB}"/>
              </a:ext>
            </a:extLst>
          </p:cNvPr>
          <p:cNvSpPr txBox="1"/>
          <p:nvPr/>
        </p:nvSpPr>
        <p:spPr>
          <a:xfrm>
            <a:off x="5284936" y="3895794"/>
            <a:ext cx="2825089" cy="1938992"/>
          </a:xfrm>
          <a:prstGeom prst="rect">
            <a:avLst/>
          </a:prstGeom>
          <a:noFill/>
        </p:spPr>
        <p:txBody>
          <a:bodyPr wrap="square" rtlCol="1">
            <a:spAutoFit/>
          </a:bodyPr>
          <a:lstStyle/>
          <a:p>
            <a:r>
              <a:rPr lang="he-IL" sz="2400" b="1" dirty="0">
                <a:latin typeface="David" panose="020E0502060401010101" pitchFamily="34" charset="-79"/>
                <a:cs typeface="David" panose="020E0502060401010101" pitchFamily="34" charset="-79"/>
              </a:rPr>
              <a:t>שרת לאקדח:</a:t>
            </a:r>
            <a:endParaRPr lang="en-US" sz="2400" b="1" dirty="0">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001 - start</a:t>
            </a:r>
            <a:endParaRPr lang="en-US" sz="240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010 - </a:t>
            </a:r>
            <a:r>
              <a:rPr lang="en-US" sz="2400" dirty="0" err="1">
                <a:latin typeface="David" panose="020E0502060401010101" pitchFamily="34" charset="-79"/>
                <a:cs typeface="David" panose="020E0502060401010101" pitchFamily="34" charset="-79"/>
              </a:rPr>
              <a:t>hit_count</a:t>
            </a:r>
            <a:endParaRPr lang="en-US" sz="240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011 - reset</a:t>
            </a:r>
            <a:endParaRPr lang="en-US" sz="2400" dirty="0">
              <a:effectLst/>
              <a:latin typeface="David" panose="020E0502060401010101" pitchFamily="34" charset="-79"/>
              <a:cs typeface="David" panose="020E0502060401010101" pitchFamily="34" charset="-79"/>
            </a:endParaRPr>
          </a:p>
          <a:p>
            <a:pPr algn="l"/>
            <a:r>
              <a:rPr lang="en-US" sz="2400" dirty="0">
                <a:latin typeface="David" panose="020E0502060401010101" pitchFamily="34" charset="-79"/>
                <a:cs typeface="David" panose="020E0502060401010101" pitchFamily="34" charset="-79"/>
              </a:rPr>
              <a:t>0xFF -  kill </a:t>
            </a:r>
            <a:endParaRPr lang="he-IL" sz="2400" dirty="0">
              <a:latin typeface="David" panose="020E0502060401010101" pitchFamily="34" charset="-79"/>
              <a:cs typeface="David" panose="020E0502060401010101" pitchFamily="34" charset="-79"/>
            </a:endParaRPr>
          </a:p>
        </p:txBody>
      </p:sp>
      <p:sp>
        <p:nvSpPr>
          <p:cNvPr id="5" name="תיבת טקסט 4">
            <a:extLst>
              <a:ext uri="{FF2B5EF4-FFF2-40B4-BE49-F238E27FC236}">
                <a16:creationId xmlns:a16="http://schemas.microsoft.com/office/drawing/2014/main" id="{1559AB8B-D08B-4C01-8030-3E039EB31A84}"/>
              </a:ext>
            </a:extLst>
          </p:cNvPr>
          <p:cNvSpPr txBox="1"/>
          <p:nvPr/>
        </p:nvSpPr>
        <p:spPr>
          <a:xfrm>
            <a:off x="5284936" y="3251873"/>
            <a:ext cx="6192834" cy="461665"/>
          </a:xfrm>
          <a:prstGeom prst="rect">
            <a:avLst/>
          </a:prstGeom>
          <a:noFill/>
        </p:spPr>
        <p:txBody>
          <a:bodyPr wrap="square" rtlCol="1">
            <a:spAutoFit/>
          </a:bodyPr>
          <a:lstStyle/>
          <a:p>
            <a:r>
              <a:rPr lang="he-IL" sz="2400" dirty="0">
                <a:latin typeface="David" panose="020E0502060401010101" pitchFamily="34" charset="-79"/>
                <a:cs typeface="David" panose="020E0502060401010101" pitchFamily="34" charset="-79"/>
              </a:rPr>
              <a:t>מצבים אפשריים (</a:t>
            </a:r>
            <a:r>
              <a:rPr lang="en-US" sz="2400" dirty="0">
                <a:latin typeface="David" panose="020E0502060401010101" pitchFamily="34" charset="-79"/>
                <a:cs typeface="David" panose="020E0502060401010101" pitchFamily="34" charset="-79"/>
              </a:rPr>
              <a:t>mode</a:t>
            </a:r>
            <a:r>
              <a:rPr lang="he-IL" sz="2400" dirty="0">
                <a:latin typeface="David" panose="020E0502060401010101" pitchFamily="34" charset="-79"/>
                <a:cs typeface="David" panose="020E0502060401010101" pitchFamily="34" charset="-79"/>
              </a:rPr>
              <a:t>) בשליחת הודעה</a:t>
            </a:r>
          </a:p>
        </p:txBody>
      </p:sp>
      <p:sp>
        <p:nvSpPr>
          <p:cNvPr id="8" name="תיבת טקסט 7">
            <a:extLst>
              <a:ext uri="{FF2B5EF4-FFF2-40B4-BE49-F238E27FC236}">
                <a16:creationId xmlns:a16="http://schemas.microsoft.com/office/drawing/2014/main" id="{EBB2A25D-62A4-460B-923D-F7750B9BF711}"/>
              </a:ext>
            </a:extLst>
          </p:cNvPr>
          <p:cNvSpPr txBox="1"/>
          <p:nvPr/>
        </p:nvSpPr>
        <p:spPr>
          <a:xfrm>
            <a:off x="8652681" y="3895794"/>
            <a:ext cx="2825089" cy="2308324"/>
          </a:xfrm>
          <a:prstGeom prst="rect">
            <a:avLst/>
          </a:prstGeom>
          <a:noFill/>
        </p:spPr>
        <p:txBody>
          <a:bodyPr wrap="square" rtlCol="1">
            <a:spAutoFit/>
          </a:bodyPr>
          <a:lstStyle/>
          <a:p>
            <a:r>
              <a:rPr lang="he-IL" sz="2400" b="1" dirty="0">
                <a:latin typeface="David" panose="020E0502060401010101" pitchFamily="34" charset="-79"/>
                <a:cs typeface="David" panose="020E0502060401010101" pitchFamily="34" charset="-79"/>
              </a:rPr>
              <a:t>אקדח לשרת:</a:t>
            </a:r>
            <a:endParaRPr lang="en-US" sz="2400" b="1" dirty="0">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001 - score</a:t>
            </a:r>
            <a:endParaRPr lang="en-US" sz="2400" b="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010 - ready</a:t>
            </a:r>
            <a:endParaRPr lang="en-US" sz="2400" b="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0xFF - dead</a:t>
            </a:r>
            <a:endParaRPr lang="en-US" sz="2400" b="0" dirty="0">
              <a:effectLst/>
              <a:latin typeface="David" panose="020E0502060401010101" pitchFamily="34" charset="-79"/>
              <a:cs typeface="David" panose="020E0502060401010101" pitchFamily="34" charset="-79"/>
            </a:endParaRPr>
          </a:p>
          <a:p>
            <a:br>
              <a:rPr lang="en-US" sz="2400" dirty="0">
                <a:latin typeface="David" panose="020E0502060401010101" pitchFamily="34" charset="-79"/>
                <a:cs typeface="David" panose="020E0502060401010101" pitchFamily="34" charset="-79"/>
              </a:rPr>
            </a:br>
            <a:endParaRPr lang="he-IL" sz="2400" dirty="0">
              <a:latin typeface="David" panose="020E0502060401010101" pitchFamily="34" charset="-79"/>
              <a:cs typeface="David" panose="020E0502060401010101" pitchFamily="34" charset="-79"/>
            </a:endParaRPr>
          </a:p>
        </p:txBody>
      </p:sp>
      <p:sp>
        <p:nvSpPr>
          <p:cNvPr id="6" name="תיבת טקסט 5">
            <a:extLst>
              <a:ext uri="{FF2B5EF4-FFF2-40B4-BE49-F238E27FC236}">
                <a16:creationId xmlns:a16="http://schemas.microsoft.com/office/drawing/2014/main" id="{C343EB22-DDC7-4137-8D8F-A2623CA83AAB}"/>
              </a:ext>
            </a:extLst>
          </p:cNvPr>
          <p:cNvSpPr txBox="1"/>
          <p:nvPr/>
        </p:nvSpPr>
        <p:spPr>
          <a:xfrm>
            <a:off x="5042263" y="2009615"/>
            <a:ext cx="6311538" cy="461665"/>
          </a:xfrm>
          <a:prstGeom prst="rect">
            <a:avLst/>
          </a:prstGeom>
          <a:noFill/>
        </p:spPr>
        <p:txBody>
          <a:bodyPr wrap="square" rtlCol="1">
            <a:spAutoFit/>
          </a:bodyPr>
          <a:lstStyle/>
          <a:p>
            <a:r>
              <a:rPr lang="he-IL" sz="2400" b="1" dirty="0">
                <a:effectLst>
                  <a:outerShdw blurRad="38100" dist="38100" dir="2700000" algn="tl">
                    <a:srgbClr val="000000">
                      <a:alpha val="43137"/>
                    </a:srgbClr>
                  </a:outerShdw>
                </a:effectLst>
                <a:latin typeface="David" panose="020E0502060401010101" pitchFamily="34" charset="-79"/>
                <a:cs typeface="David" panose="020E0502060401010101" pitchFamily="34" charset="-79"/>
              </a:rPr>
              <a:t>מהלך המשחק, ואישורים לקראת משחק חדש</a:t>
            </a:r>
          </a:p>
        </p:txBody>
      </p:sp>
      <p:pic>
        <p:nvPicPr>
          <p:cNvPr id="9" name="Picture 2">
            <a:extLst>
              <a:ext uri="{FF2B5EF4-FFF2-40B4-BE49-F238E27FC236}">
                <a16:creationId xmlns:a16="http://schemas.microsoft.com/office/drawing/2014/main" id="{26BB46F0-8FDD-4C23-9BC2-CFEDCCE8D36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4413" t="33265" r="3251" b="33205"/>
          <a:stretch/>
        </p:blipFill>
        <p:spPr bwMode="auto">
          <a:xfrm>
            <a:off x="692333" y="169817"/>
            <a:ext cx="4167514" cy="67565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72287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E0B03E5-02FA-4C80-9CF5-C35C9B51D649}"/>
              </a:ext>
            </a:extLst>
          </p:cNvPr>
          <p:cNvSpPr>
            <a:spLocks noGrp="1"/>
          </p:cNvSpPr>
          <p:nvPr>
            <p:ph type="title"/>
          </p:nvPr>
        </p:nvSpPr>
        <p:spPr/>
        <p:txBody>
          <a:bodyPr/>
          <a:lstStyle/>
          <a:p>
            <a:r>
              <a:rPr lang="he-IL" b="1" dirty="0">
                <a:latin typeface="David" panose="020E0502060401010101" pitchFamily="34" charset="-79"/>
                <a:cs typeface="David" panose="020E0502060401010101" pitchFamily="34" charset="-79"/>
              </a:rPr>
              <a:t>תרשים זרימת הודעות</a:t>
            </a:r>
          </a:p>
        </p:txBody>
      </p:sp>
      <p:sp>
        <p:nvSpPr>
          <p:cNvPr id="4" name="תיבת טקסט 3">
            <a:extLst>
              <a:ext uri="{FF2B5EF4-FFF2-40B4-BE49-F238E27FC236}">
                <a16:creationId xmlns:a16="http://schemas.microsoft.com/office/drawing/2014/main" id="{B200BD65-FB27-429F-A0BB-B5A9931F8DBB}"/>
              </a:ext>
            </a:extLst>
          </p:cNvPr>
          <p:cNvSpPr txBox="1"/>
          <p:nvPr/>
        </p:nvSpPr>
        <p:spPr>
          <a:xfrm>
            <a:off x="5284936" y="3895794"/>
            <a:ext cx="2825089" cy="1938992"/>
          </a:xfrm>
          <a:prstGeom prst="rect">
            <a:avLst/>
          </a:prstGeom>
          <a:noFill/>
        </p:spPr>
        <p:txBody>
          <a:bodyPr wrap="square" rtlCol="1">
            <a:spAutoFit/>
          </a:bodyPr>
          <a:lstStyle/>
          <a:p>
            <a:r>
              <a:rPr lang="he-IL" sz="2400" b="1" dirty="0">
                <a:latin typeface="David" panose="020E0502060401010101" pitchFamily="34" charset="-79"/>
                <a:cs typeface="David" panose="020E0502060401010101" pitchFamily="34" charset="-79"/>
              </a:rPr>
              <a:t>שרת לאקדח:</a:t>
            </a:r>
            <a:endParaRPr lang="en-US" sz="2400" b="1" dirty="0">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001 - start</a:t>
            </a:r>
            <a:endParaRPr lang="en-US" sz="240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010 - </a:t>
            </a:r>
            <a:r>
              <a:rPr lang="en-US" sz="2400" dirty="0" err="1">
                <a:latin typeface="David" panose="020E0502060401010101" pitchFamily="34" charset="-79"/>
                <a:cs typeface="David" panose="020E0502060401010101" pitchFamily="34" charset="-79"/>
              </a:rPr>
              <a:t>hit_count</a:t>
            </a:r>
            <a:endParaRPr lang="en-US" sz="240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011 - reset</a:t>
            </a:r>
            <a:endParaRPr lang="en-US" sz="2400" dirty="0">
              <a:effectLst/>
              <a:latin typeface="David" panose="020E0502060401010101" pitchFamily="34" charset="-79"/>
              <a:cs typeface="David" panose="020E0502060401010101" pitchFamily="34" charset="-79"/>
            </a:endParaRPr>
          </a:p>
          <a:p>
            <a:pPr algn="l"/>
            <a:r>
              <a:rPr lang="en-US" sz="2400" dirty="0">
                <a:latin typeface="David" panose="020E0502060401010101" pitchFamily="34" charset="-79"/>
                <a:cs typeface="David" panose="020E0502060401010101" pitchFamily="34" charset="-79"/>
              </a:rPr>
              <a:t>0xFF -  kill </a:t>
            </a:r>
            <a:endParaRPr lang="he-IL" sz="2400" dirty="0">
              <a:latin typeface="David" panose="020E0502060401010101" pitchFamily="34" charset="-79"/>
              <a:cs typeface="David" panose="020E0502060401010101" pitchFamily="34" charset="-79"/>
            </a:endParaRPr>
          </a:p>
        </p:txBody>
      </p:sp>
      <p:sp>
        <p:nvSpPr>
          <p:cNvPr id="5" name="תיבת טקסט 4">
            <a:extLst>
              <a:ext uri="{FF2B5EF4-FFF2-40B4-BE49-F238E27FC236}">
                <a16:creationId xmlns:a16="http://schemas.microsoft.com/office/drawing/2014/main" id="{1559AB8B-D08B-4C01-8030-3E039EB31A84}"/>
              </a:ext>
            </a:extLst>
          </p:cNvPr>
          <p:cNvSpPr txBox="1"/>
          <p:nvPr/>
        </p:nvSpPr>
        <p:spPr>
          <a:xfrm>
            <a:off x="5284936" y="3251873"/>
            <a:ext cx="6192834" cy="461665"/>
          </a:xfrm>
          <a:prstGeom prst="rect">
            <a:avLst/>
          </a:prstGeom>
          <a:noFill/>
        </p:spPr>
        <p:txBody>
          <a:bodyPr wrap="square" rtlCol="1">
            <a:spAutoFit/>
          </a:bodyPr>
          <a:lstStyle/>
          <a:p>
            <a:r>
              <a:rPr lang="he-IL" sz="2400" dirty="0">
                <a:latin typeface="David" panose="020E0502060401010101" pitchFamily="34" charset="-79"/>
                <a:cs typeface="David" panose="020E0502060401010101" pitchFamily="34" charset="-79"/>
              </a:rPr>
              <a:t>מצבים אפשריים (</a:t>
            </a:r>
            <a:r>
              <a:rPr lang="en-US" sz="2400" dirty="0">
                <a:latin typeface="David" panose="020E0502060401010101" pitchFamily="34" charset="-79"/>
                <a:cs typeface="David" panose="020E0502060401010101" pitchFamily="34" charset="-79"/>
              </a:rPr>
              <a:t>mode</a:t>
            </a:r>
            <a:r>
              <a:rPr lang="he-IL" sz="2400" dirty="0">
                <a:latin typeface="David" panose="020E0502060401010101" pitchFamily="34" charset="-79"/>
                <a:cs typeface="David" panose="020E0502060401010101" pitchFamily="34" charset="-79"/>
              </a:rPr>
              <a:t>) בשליחת הודעה</a:t>
            </a:r>
          </a:p>
        </p:txBody>
      </p:sp>
      <p:sp>
        <p:nvSpPr>
          <p:cNvPr id="8" name="תיבת טקסט 7">
            <a:extLst>
              <a:ext uri="{FF2B5EF4-FFF2-40B4-BE49-F238E27FC236}">
                <a16:creationId xmlns:a16="http://schemas.microsoft.com/office/drawing/2014/main" id="{EBB2A25D-62A4-460B-923D-F7750B9BF711}"/>
              </a:ext>
            </a:extLst>
          </p:cNvPr>
          <p:cNvSpPr txBox="1"/>
          <p:nvPr/>
        </p:nvSpPr>
        <p:spPr>
          <a:xfrm>
            <a:off x="8652681" y="3895794"/>
            <a:ext cx="2825089" cy="2308324"/>
          </a:xfrm>
          <a:prstGeom prst="rect">
            <a:avLst/>
          </a:prstGeom>
          <a:noFill/>
        </p:spPr>
        <p:txBody>
          <a:bodyPr wrap="square" rtlCol="1">
            <a:spAutoFit/>
          </a:bodyPr>
          <a:lstStyle/>
          <a:p>
            <a:r>
              <a:rPr lang="he-IL" sz="2400" b="1" dirty="0">
                <a:latin typeface="David" panose="020E0502060401010101" pitchFamily="34" charset="-79"/>
                <a:cs typeface="David" panose="020E0502060401010101" pitchFamily="34" charset="-79"/>
              </a:rPr>
              <a:t>אקדח לשרת:</a:t>
            </a:r>
            <a:endParaRPr lang="en-US" sz="2400" b="1" dirty="0">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001 - score</a:t>
            </a:r>
            <a:endParaRPr lang="en-US" sz="2400" b="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010 - ready</a:t>
            </a:r>
            <a:endParaRPr lang="en-US" sz="2400" b="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0xFF - dead</a:t>
            </a:r>
            <a:endParaRPr lang="en-US" sz="2400" b="0" dirty="0">
              <a:effectLst/>
              <a:latin typeface="David" panose="020E0502060401010101" pitchFamily="34" charset="-79"/>
              <a:cs typeface="David" panose="020E0502060401010101" pitchFamily="34" charset="-79"/>
            </a:endParaRPr>
          </a:p>
          <a:p>
            <a:br>
              <a:rPr lang="en-US" sz="2400" dirty="0">
                <a:latin typeface="David" panose="020E0502060401010101" pitchFamily="34" charset="-79"/>
                <a:cs typeface="David" panose="020E0502060401010101" pitchFamily="34" charset="-79"/>
              </a:rPr>
            </a:br>
            <a:endParaRPr lang="he-IL" sz="2400" dirty="0">
              <a:latin typeface="David" panose="020E0502060401010101" pitchFamily="34" charset="-79"/>
              <a:cs typeface="David" panose="020E0502060401010101" pitchFamily="34" charset="-79"/>
            </a:endParaRPr>
          </a:p>
        </p:txBody>
      </p:sp>
      <p:sp>
        <p:nvSpPr>
          <p:cNvPr id="6" name="תיבת טקסט 5">
            <a:extLst>
              <a:ext uri="{FF2B5EF4-FFF2-40B4-BE49-F238E27FC236}">
                <a16:creationId xmlns:a16="http://schemas.microsoft.com/office/drawing/2014/main" id="{C343EB22-DDC7-4137-8D8F-A2623CA83AAB}"/>
              </a:ext>
            </a:extLst>
          </p:cNvPr>
          <p:cNvSpPr txBox="1"/>
          <p:nvPr/>
        </p:nvSpPr>
        <p:spPr>
          <a:xfrm>
            <a:off x="6609807" y="2009615"/>
            <a:ext cx="4743994" cy="461665"/>
          </a:xfrm>
          <a:prstGeom prst="rect">
            <a:avLst/>
          </a:prstGeom>
          <a:noFill/>
        </p:spPr>
        <p:txBody>
          <a:bodyPr wrap="square" rtlCol="1">
            <a:spAutoFit/>
          </a:bodyPr>
          <a:lstStyle/>
          <a:p>
            <a:r>
              <a:rPr lang="he-IL" sz="2400" b="1" dirty="0">
                <a:effectLst>
                  <a:outerShdw blurRad="38100" dist="38100" dir="2700000" algn="tl">
                    <a:srgbClr val="000000">
                      <a:alpha val="43137"/>
                    </a:srgbClr>
                  </a:outerShdw>
                </a:effectLst>
                <a:latin typeface="David" panose="020E0502060401010101" pitchFamily="34" charset="-79"/>
                <a:cs typeface="David" panose="020E0502060401010101" pitchFamily="34" charset="-79"/>
              </a:rPr>
              <a:t>הפעלת משחק חדש, וכיבוי המערכת</a:t>
            </a:r>
          </a:p>
        </p:txBody>
      </p:sp>
      <p:pic>
        <p:nvPicPr>
          <p:cNvPr id="5122" name="Picture 2">
            <a:extLst>
              <a:ext uri="{FF2B5EF4-FFF2-40B4-BE49-F238E27FC236}">
                <a16:creationId xmlns:a16="http://schemas.microsoft.com/office/drawing/2014/main" id="{AD38E052-7619-4B40-8AF3-BDEB6275B5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6779" t="64571" r="2828" b="1770"/>
          <a:stretch/>
        </p:blipFill>
        <p:spPr bwMode="auto">
          <a:xfrm>
            <a:off x="992777" y="84249"/>
            <a:ext cx="3879670" cy="67176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68286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3664FCA-B677-4B29-8D76-6024B6D10A8B}"/>
              </a:ext>
            </a:extLst>
          </p:cNvPr>
          <p:cNvSpPr>
            <a:spLocks noGrp="1"/>
          </p:cNvSpPr>
          <p:nvPr>
            <p:ph type="title"/>
          </p:nvPr>
        </p:nvSpPr>
        <p:spPr/>
        <p:txBody>
          <a:bodyPr/>
          <a:lstStyle/>
          <a:p>
            <a:r>
              <a:rPr lang="he-IL" b="1" dirty="0">
                <a:latin typeface="David" panose="020E0502060401010101" pitchFamily="34" charset="-79"/>
                <a:cs typeface="David" panose="020E0502060401010101" pitchFamily="34" charset="-79"/>
              </a:rPr>
              <a:t>מערכת מצבים של הפרויקט</a:t>
            </a:r>
          </a:p>
        </p:txBody>
      </p:sp>
      <p:sp>
        <p:nvSpPr>
          <p:cNvPr id="3" name="מציין מיקום תוכן 2">
            <a:extLst>
              <a:ext uri="{FF2B5EF4-FFF2-40B4-BE49-F238E27FC236}">
                <a16:creationId xmlns:a16="http://schemas.microsoft.com/office/drawing/2014/main" id="{136B03D8-63C6-4BE1-AA30-507CDF6315C6}"/>
              </a:ext>
            </a:extLst>
          </p:cNvPr>
          <p:cNvSpPr>
            <a:spLocks noGrp="1"/>
          </p:cNvSpPr>
          <p:nvPr>
            <p:ph idx="1"/>
          </p:nvPr>
        </p:nvSpPr>
        <p:spPr/>
        <p:txBody>
          <a:bodyPr>
            <a:normAutofit/>
          </a:bodyPr>
          <a:lstStyle/>
          <a:p>
            <a:pPr marL="0" indent="0">
              <a:buNone/>
            </a:pPr>
            <a:r>
              <a:rPr lang="he-IL" sz="3200" b="1" u="sng" dirty="0">
                <a:latin typeface="David" panose="020E0502060401010101" pitchFamily="34" charset="-79"/>
                <a:cs typeface="David" panose="020E0502060401010101" pitchFamily="34" charset="-79"/>
              </a:rPr>
              <a:t>מערכת מצבים של האקדח</a:t>
            </a:r>
          </a:p>
          <a:p>
            <a:pPr marL="0" indent="0">
              <a:buNone/>
            </a:pPr>
            <a:endParaRPr lang="he-IL" sz="3200" dirty="0">
              <a:latin typeface="David" panose="020E0502060401010101" pitchFamily="34" charset="-79"/>
              <a:cs typeface="David" panose="020E0502060401010101" pitchFamily="34" charset="-79"/>
            </a:endParaRPr>
          </a:p>
        </p:txBody>
      </p:sp>
      <p:sp>
        <p:nvSpPr>
          <p:cNvPr id="6" name="TextBox 5">
            <a:extLst>
              <a:ext uri="{FF2B5EF4-FFF2-40B4-BE49-F238E27FC236}">
                <a16:creationId xmlns:a16="http://schemas.microsoft.com/office/drawing/2014/main" id="{1133CD4E-9160-4B0E-866E-6070410D1252}"/>
              </a:ext>
            </a:extLst>
          </p:cNvPr>
          <p:cNvSpPr txBox="1"/>
          <p:nvPr/>
        </p:nvSpPr>
        <p:spPr>
          <a:xfrm>
            <a:off x="2238375" y="2305050"/>
            <a:ext cx="8439150" cy="4006850"/>
          </a:xfrm>
          <a:prstGeom prst="rect">
            <a:avLst/>
          </a:prstGeom>
          <a:noFill/>
        </p:spPr>
        <p:txBody>
          <a:bodyPr wrap="square" rtlCol="1">
            <a:spAutoFit/>
          </a:bodyPr>
          <a:lstStyle/>
          <a:p>
            <a:endParaRPr lang="he-IL" dirty="0"/>
          </a:p>
        </p:txBody>
      </p:sp>
      <p:pic>
        <p:nvPicPr>
          <p:cNvPr id="8" name="Picture 2">
            <a:extLst>
              <a:ext uri="{FF2B5EF4-FFF2-40B4-BE49-F238E27FC236}">
                <a16:creationId xmlns:a16="http://schemas.microsoft.com/office/drawing/2014/main" id="{6A3FC3FD-0CC2-4DD1-9535-5F408659F4C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360" t="3685" r="31875" b="76369"/>
          <a:stretch/>
        </p:blipFill>
        <p:spPr bwMode="auto">
          <a:xfrm>
            <a:off x="2190750" y="2283006"/>
            <a:ext cx="8515350"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65029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3664FCA-B677-4B29-8D76-6024B6D10A8B}"/>
              </a:ext>
            </a:extLst>
          </p:cNvPr>
          <p:cNvSpPr>
            <a:spLocks noGrp="1"/>
          </p:cNvSpPr>
          <p:nvPr>
            <p:ph type="title"/>
          </p:nvPr>
        </p:nvSpPr>
        <p:spPr/>
        <p:txBody>
          <a:bodyPr/>
          <a:lstStyle/>
          <a:p>
            <a:r>
              <a:rPr lang="he-IL" b="1" dirty="0">
                <a:latin typeface="David" panose="020E0502060401010101" pitchFamily="34" charset="-79"/>
                <a:cs typeface="David" panose="020E0502060401010101" pitchFamily="34" charset="-79"/>
              </a:rPr>
              <a:t>מערכת מצבים של הפרויקט</a:t>
            </a:r>
          </a:p>
        </p:txBody>
      </p:sp>
      <p:sp>
        <p:nvSpPr>
          <p:cNvPr id="3" name="מציין מיקום תוכן 2">
            <a:extLst>
              <a:ext uri="{FF2B5EF4-FFF2-40B4-BE49-F238E27FC236}">
                <a16:creationId xmlns:a16="http://schemas.microsoft.com/office/drawing/2014/main" id="{136B03D8-63C6-4BE1-AA30-507CDF6315C6}"/>
              </a:ext>
            </a:extLst>
          </p:cNvPr>
          <p:cNvSpPr>
            <a:spLocks noGrp="1"/>
          </p:cNvSpPr>
          <p:nvPr>
            <p:ph idx="1"/>
          </p:nvPr>
        </p:nvSpPr>
        <p:spPr/>
        <p:txBody>
          <a:bodyPr>
            <a:normAutofit/>
          </a:bodyPr>
          <a:lstStyle/>
          <a:p>
            <a:pPr marL="0" indent="0">
              <a:buNone/>
            </a:pPr>
            <a:r>
              <a:rPr lang="he-IL" sz="3200" b="1" u="sng" dirty="0">
                <a:latin typeface="David" panose="020E0502060401010101" pitchFamily="34" charset="-79"/>
                <a:cs typeface="David" panose="020E0502060401010101" pitchFamily="34" charset="-79"/>
              </a:rPr>
              <a:t>מערכת מצבים של השרת</a:t>
            </a:r>
          </a:p>
          <a:p>
            <a:pPr marL="0" indent="0">
              <a:buNone/>
            </a:pPr>
            <a:endParaRPr lang="he-IL" sz="3200" dirty="0">
              <a:latin typeface="David" panose="020E0502060401010101" pitchFamily="34" charset="-79"/>
              <a:cs typeface="David" panose="020E0502060401010101" pitchFamily="34" charset="-79"/>
            </a:endParaRPr>
          </a:p>
        </p:txBody>
      </p:sp>
      <p:pic>
        <p:nvPicPr>
          <p:cNvPr id="1028" name="Picture 4">
            <a:extLst>
              <a:ext uri="{FF2B5EF4-FFF2-40B4-BE49-F238E27FC236}">
                <a16:creationId xmlns:a16="http://schemas.microsoft.com/office/drawing/2014/main" id="{EFD47E47-ED51-43FE-85FB-EF729DB0B48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016" t="30993" r="32491" b="46924"/>
          <a:stretch/>
        </p:blipFill>
        <p:spPr bwMode="auto">
          <a:xfrm>
            <a:off x="1905000" y="2373313"/>
            <a:ext cx="8458200" cy="4484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47907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5993FDB-79BE-423C-8182-F0C470F26FB0}"/>
              </a:ext>
            </a:extLst>
          </p:cNvPr>
          <p:cNvSpPr>
            <a:spLocks noGrp="1"/>
          </p:cNvSpPr>
          <p:nvPr>
            <p:ph type="title"/>
          </p:nvPr>
        </p:nvSpPr>
        <p:spPr/>
        <p:txBody>
          <a:bodyPr/>
          <a:lstStyle/>
          <a:p>
            <a:r>
              <a:rPr lang="he-IL" b="1" dirty="0">
                <a:latin typeface="David" panose="020E0502060401010101" pitchFamily="34" charset="-79"/>
                <a:cs typeface="David" panose="020E0502060401010101" pitchFamily="34" charset="-79"/>
              </a:rPr>
              <a:t>מגבלות המערכת</a:t>
            </a:r>
          </a:p>
        </p:txBody>
      </p:sp>
      <p:sp>
        <p:nvSpPr>
          <p:cNvPr id="3" name="מציין מיקום תוכן 2">
            <a:extLst>
              <a:ext uri="{FF2B5EF4-FFF2-40B4-BE49-F238E27FC236}">
                <a16:creationId xmlns:a16="http://schemas.microsoft.com/office/drawing/2014/main" id="{9B54846A-755D-44ED-B0B3-283462745D85}"/>
              </a:ext>
            </a:extLst>
          </p:cNvPr>
          <p:cNvSpPr>
            <a:spLocks noGrp="1"/>
          </p:cNvSpPr>
          <p:nvPr>
            <p:ph idx="1"/>
          </p:nvPr>
        </p:nvSpPr>
        <p:spPr/>
        <p:txBody>
          <a:bodyPr anchor="ctr">
            <a:normAutofit fontScale="92500" lnSpcReduction="10000"/>
          </a:bodyPr>
          <a:lstStyle/>
          <a:p>
            <a:r>
              <a:rPr lang="he-IL" sz="3200" dirty="0">
                <a:latin typeface="David" panose="020E0502060401010101" pitchFamily="34" charset="-79"/>
                <a:cs typeface="David" panose="020E0502060401010101" pitchFamily="34" charset="-79"/>
              </a:rPr>
              <a:t>למערכת טווח פעילות מוגבל בשני אופנים שונים: תקשורת אלחוטית </a:t>
            </a:r>
            <a:r>
              <a:rPr lang="he-IL" sz="3200" dirty="0" err="1">
                <a:latin typeface="David" panose="020E0502060401010101" pitchFamily="34" charset="-79"/>
                <a:cs typeface="David" panose="020E0502060401010101" pitchFamily="34" charset="-79"/>
              </a:rPr>
              <a:t>ואינפרא</a:t>
            </a:r>
            <a:r>
              <a:rPr lang="he-IL" sz="3200" dirty="0">
                <a:latin typeface="David" panose="020E0502060401010101" pitchFamily="34" charset="-79"/>
                <a:cs typeface="David" panose="020E0502060401010101" pitchFamily="34" charset="-79"/>
              </a:rPr>
              <a:t> אדום.</a:t>
            </a:r>
            <a:br>
              <a:rPr lang="en-US" sz="3200" dirty="0">
                <a:latin typeface="David" panose="020E0502060401010101" pitchFamily="34" charset="-79"/>
                <a:cs typeface="David" panose="020E0502060401010101" pitchFamily="34" charset="-79"/>
              </a:rPr>
            </a:br>
            <a:endParaRPr lang="he-IL" sz="3200" b="0" dirty="0">
              <a:effectLst/>
              <a:latin typeface="David" panose="020E0502060401010101" pitchFamily="34" charset="-79"/>
              <a:cs typeface="David" panose="020E0502060401010101" pitchFamily="34" charset="-79"/>
            </a:endParaRPr>
          </a:p>
          <a:p>
            <a:pPr fontAlgn="base"/>
            <a:r>
              <a:rPr lang="he-IL" sz="3200" dirty="0">
                <a:latin typeface="David" panose="020E0502060401010101" pitchFamily="34" charset="-79"/>
                <a:cs typeface="David" panose="020E0502060401010101" pitchFamily="34" charset="-79"/>
              </a:rPr>
              <a:t>הטווח של התקשורת האלחוטית הוא כ 10 מטר (תלוי תנאי שטח).</a:t>
            </a:r>
            <a:br>
              <a:rPr lang="en-US" sz="3200" dirty="0">
                <a:latin typeface="David" panose="020E0502060401010101" pitchFamily="34" charset="-79"/>
                <a:cs typeface="David" panose="020E0502060401010101" pitchFamily="34" charset="-79"/>
              </a:rPr>
            </a:br>
            <a:endParaRPr lang="he-IL" sz="3200" dirty="0">
              <a:latin typeface="David" panose="020E0502060401010101" pitchFamily="34" charset="-79"/>
              <a:cs typeface="David" panose="020E0502060401010101" pitchFamily="34" charset="-79"/>
            </a:endParaRPr>
          </a:p>
          <a:p>
            <a:pPr fontAlgn="base"/>
            <a:r>
              <a:rPr lang="he-IL" sz="3200" dirty="0">
                <a:latin typeface="David" panose="020E0502060401010101" pitchFamily="34" charset="-79"/>
                <a:cs typeface="David" panose="020E0502060401010101" pitchFamily="34" charset="-79"/>
              </a:rPr>
              <a:t>הטווח של </a:t>
            </a:r>
            <a:r>
              <a:rPr lang="he-IL" sz="3200" dirty="0" err="1">
                <a:latin typeface="David" panose="020E0502060401010101" pitchFamily="34" charset="-79"/>
                <a:cs typeface="David" panose="020E0502060401010101" pitchFamily="34" charset="-79"/>
              </a:rPr>
              <a:t>האינפרא</a:t>
            </a:r>
            <a:r>
              <a:rPr lang="he-IL" sz="3200" dirty="0">
                <a:latin typeface="David" panose="020E0502060401010101" pitchFamily="34" charset="-79"/>
                <a:cs typeface="David" panose="020E0502060401010101" pitchFamily="34" charset="-79"/>
              </a:rPr>
              <a:t> אדום הוא כ 15 מטר (תלוי תנאי שטח).</a:t>
            </a:r>
            <a:br>
              <a:rPr lang="en-US" sz="3200" dirty="0">
                <a:latin typeface="David" panose="020E0502060401010101" pitchFamily="34" charset="-79"/>
                <a:cs typeface="David" panose="020E0502060401010101" pitchFamily="34" charset="-79"/>
              </a:rPr>
            </a:br>
            <a:endParaRPr lang="he-IL" sz="3200" dirty="0">
              <a:latin typeface="David" panose="020E0502060401010101" pitchFamily="34" charset="-79"/>
              <a:cs typeface="David" panose="020E0502060401010101" pitchFamily="34" charset="-79"/>
            </a:endParaRPr>
          </a:p>
          <a:p>
            <a:r>
              <a:rPr lang="he-IL" sz="3200" dirty="0">
                <a:latin typeface="David" panose="020E0502060401010101" pitchFamily="34" charset="-79"/>
                <a:cs typeface="David" panose="020E0502060401010101" pitchFamily="34" charset="-79"/>
              </a:rPr>
              <a:t>אנו מניחים שלא יתכן מצב של פסיקות מקוננות (מניחים שהפסיקות מטופלות במהירות ומבחינה הסתברותית לא תהיה התנגשות בפסיקות)</a:t>
            </a:r>
            <a:br>
              <a:rPr lang="he-IL" sz="3200" dirty="0">
                <a:latin typeface="David" panose="020E0502060401010101" pitchFamily="34" charset="-79"/>
                <a:cs typeface="David" panose="020E0502060401010101" pitchFamily="34" charset="-79"/>
              </a:rPr>
            </a:br>
            <a:endParaRPr lang="he-IL" sz="32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1194672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5993FDB-79BE-423C-8182-F0C470F26FB0}"/>
              </a:ext>
            </a:extLst>
          </p:cNvPr>
          <p:cNvSpPr>
            <a:spLocks noGrp="1"/>
          </p:cNvSpPr>
          <p:nvPr>
            <p:ph type="title"/>
          </p:nvPr>
        </p:nvSpPr>
        <p:spPr/>
        <p:txBody>
          <a:bodyPr/>
          <a:lstStyle/>
          <a:p>
            <a:r>
              <a:rPr lang="he-IL" b="1" dirty="0">
                <a:latin typeface="David" panose="020E0502060401010101" pitchFamily="34" charset="-79"/>
                <a:cs typeface="David" panose="020E0502060401010101" pitchFamily="34" charset="-79"/>
              </a:rPr>
              <a:t>אלגוריתם  </a:t>
            </a:r>
          </a:p>
        </p:txBody>
      </p:sp>
      <p:sp>
        <p:nvSpPr>
          <p:cNvPr id="3" name="מציין מיקום תוכן 2">
            <a:extLst>
              <a:ext uri="{FF2B5EF4-FFF2-40B4-BE49-F238E27FC236}">
                <a16:creationId xmlns:a16="http://schemas.microsoft.com/office/drawing/2014/main" id="{9B54846A-755D-44ED-B0B3-283462745D85}"/>
              </a:ext>
            </a:extLst>
          </p:cNvPr>
          <p:cNvSpPr>
            <a:spLocks noGrp="1"/>
          </p:cNvSpPr>
          <p:nvPr>
            <p:ph idx="1"/>
          </p:nvPr>
        </p:nvSpPr>
        <p:spPr/>
        <p:txBody>
          <a:bodyPr anchor="ctr">
            <a:noAutofit/>
          </a:bodyPr>
          <a:lstStyle/>
          <a:p>
            <a:endParaRPr lang="he-IL" b="0" dirty="0">
              <a:effectLst/>
              <a:latin typeface="David" panose="020E0502060401010101" pitchFamily="34" charset="-79"/>
              <a:cs typeface="David" panose="020E0502060401010101" pitchFamily="34" charset="-79"/>
            </a:endParaRPr>
          </a:p>
          <a:p>
            <a:pPr lvl="1" fontAlgn="base"/>
            <a:r>
              <a:rPr lang="he-IL" sz="2800" dirty="0">
                <a:latin typeface="David" panose="020E0502060401010101" pitchFamily="34" charset="-79"/>
                <a:cs typeface="David" panose="020E0502060401010101" pitchFamily="34" charset="-79"/>
              </a:rPr>
              <a:t>הפעלת השרת הייעודי, והפעלת המתנה לחיבור אקדחים (הבהוב של שתי נורות יחדיו).</a:t>
            </a:r>
          </a:p>
          <a:p>
            <a:pPr lvl="1" fontAlgn="base"/>
            <a:r>
              <a:rPr lang="he-IL" sz="2800" dirty="0">
                <a:latin typeface="David" panose="020E0502060401010101" pitchFamily="34" charset="-79"/>
                <a:cs typeface="David" panose="020E0502060401010101" pitchFamily="34" charset="-79"/>
              </a:rPr>
              <a:t>להדליק אקדח 1 - שתי נורות דולקות</a:t>
            </a:r>
          </a:p>
          <a:p>
            <a:pPr lvl="1" fontAlgn="base"/>
            <a:r>
              <a:rPr lang="he-IL" sz="2800" dirty="0">
                <a:latin typeface="David" panose="020E0502060401010101" pitchFamily="34" charset="-79"/>
                <a:cs typeface="David" panose="020E0502060401010101" pitchFamily="34" charset="-79"/>
              </a:rPr>
              <a:t>אקדח 1 מתחבר – כיבוי של נורה אחת מבין השתיים המהבהבות</a:t>
            </a:r>
          </a:p>
          <a:p>
            <a:pPr lvl="1" fontAlgn="base"/>
            <a:r>
              <a:rPr lang="he-IL" sz="2800" dirty="0">
                <a:latin typeface="David" panose="020E0502060401010101" pitchFamily="34" charset="-79"/>
                <a:cs typeface="David" panose="020E0502060401010101" pitchFamily="34" charset="-79"/>
              </a:rPr>
              <a:t>להדליק אקדח 2 שתי נורות דולקות</a:t>
            </a:r>
          </a:p>
          <a:p>
            <a:pPr lvl="1" fontAlgn="base"/>
            <a:r>
              <a:rPr lang="he-IL" sz="2800" dirty="0">
                <a:latin typeface="David" panose="020E0502060401010101" pitchFamily="34" charset="-79"/>
                <a:cs typeface="David" panose="020E0502060401010101" pitchFamily="34" charset="-79"/>
              </a:rPr>
              <a:t>אקדח 2 מתחבר - כיבוי של נורה שנייה שנותרה מהבהבת</a:t>
            </a:r>
          </a:p>
          <a:p>
            <a:pPr lvl="1" fontAlgn="base"/>
            <a:r>
              <a:rPr lang="he-IL" sz="2800" dirty="0">
                <a:latin typeface="David" panose="020E0502060401010101" pitchFamily="34" charset="-79"/>
                <a:cs typeface="David" panose="020E0502060401010101" pitchFamily="34" charset="-79"/>
              </a:rPr>
              <a:t>שני אקדחים מחוברים  - שרת מדליק את הנורה הירוקה</a:t>
            </a:r>
          </a:p>
          <a:p>
            <a:pPr lvl="1" fontAlgn="base"/>
            <a:r>
              <a:rPr lang="he-IL" sz="2800" dirty="0">
                <a:latin typeface="David" panose="020E0502060401010101" pitchFamily="34" charset="-79"/>
                <a:cs typeface="David" panose="020E0502060401010101" pitchFamily="34" charset="-79"/>
              </a:rPr>
              <a:t>שרת שולח </a:t>
            </a:r>
            <a:r>
              <a:rPr lang="en-US" sz="2800" dirty="0">
                <a:latin typeface="David" panose="020E0502060401010101" pitchFamily="34" charset="-79"/>
                <a:cs typeface="David" panose="020E0502060401010101" pitchFamily="34" charset="-79"/>
              </a:rPr>
              <a:t> ‘start’ </a:t>
            </a:r>
            <a:r>
              <a:rPr lang="he-IL" sz="2800" dirty="0">
                <a:latin typeface="David" panose="020E0502060401010101" pitchFamily="34" charset="-79"/>
                <a:cs typeface="David" panose="020E0502060401010101" pitchFamily="34" charset="-79"/>
              </a:rPr>
              <a:t>לשני האקדחים </a:t>
            </a:r>
          </a:p>
          <a:p>
            <a:pPr lvl="1" fontAlgn="base"/>
            <a:r>
              <a:rPr lang="he-IL" sz="2800" b="1" dirty="0">
                <a:latin typeface="David" panose="020E0502060401010101" pitchFamily="34" charset="-79"/>
                <a:cs typeface="David" panose="020E0502060401010101" pitchFamily="34" charset="-79"/>
              </a:rPr>
              <a:t>המשחק מתחיל</a:t>
            </a:r>
            <a:br>
              <a:rPr lang="he-IL" sz="2800" dirty="0">
                <a:latin typeface="David" panose="020E0502060401010101" pitchFamily="34" charset="-79"/>
                <a:cs typeface="David" panose="020E0502060401010101" pitchFamily="34" charset="-79"/>
              </a:rPr>
            </a:br>
            <a:endParaRPr lang="he-IL" sz="28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6086247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5993FDB-79BE-423C-8182-F0C470F26FB0}"/>
              </a:ext>
            </a:extLst>
          </p:cNvPr>
          <p:cNvSpPr>
            <a:spLocks noGrp="1"/>
          </p:cNvSpPr>
          <p:nvPr>
            <p:ph type="title"/>
          </p:nvPr>
        </p:nvSpPr>
        <p:spPr/>
        <p:txBody>
          <a:bodyPr/>
          <a:lstStyle/>
          <a:p>
            <a:r>
              <a:rPr lang="he-IL" b="1" dirty="0">
                <a:latin typeface="David" panose="020E0502060401010101" pitchFamily="34" charset="-79"/>
                <a:cs typeface="David" panose="020E0502060401010101" pitchFamily="34" charset="-79"/>
              </a:rPr>
              <a:t>אלגוריתם  </a:t>
            </a:r>
          </a:p>
        </p:txBody>
      </p:sp>
      <p:sp>
        <p:nvSpPr>
          <p:cNvPr id="3" name="מציין מיקום תוכן 2">
            <a:extLst>
              <a:ext uri="{FF2B5EF4-FFF2-40B4-BE49-F238E27FC236}">
                <a16:creationId xmlns:a16="http://schemas.microsoft.com/office/drawing/2014/main" id="{9B54846A-755D-44ED-B0B3-283462745D85}"/>
              </a:ext>
            </a:extLst>
          </p:cNvPr>
          <p:cNvSpPr>
            <a:spLocks noGrp="1"/>
          </p:cNvSpPr>
          <p:nvPr>
            <p:ph idx="1"/>
          </p:nvPr>
        </p:nvSpPr>
        <p:spPr>
          <a:xfrm>
            <a:off x="1201783" y="1825625"/>
            <a:ext cx="10152017" cy="4351338"/>
          </a:xfrm>
        </p:spPr>
        <p:txBody>
          <a:bodyPr anchor="ctr">
            <a:normAutofit/>
          </a:bodyPr>
          <a:lstStyle/>
          <a:p>
            <a:pPr lvl="1" fontAlgn="base"/>
            <a:r>
              <a:rPr lang="he-IL" sz="3200" b="1" dirty="0">
                <a:latin typeface="David" panose="020E0502060401010101" pitchFamily="34" charset="-79"/>
                <a:cs typeface="David" panose="020E0502060401010101" pitchFamily="34" charset="-79"/>
              </a:rPr>
              <a:t>המשחק התחיל</a:t>
            </a:r>
            <a:endParaRPr lang="he-IL" sz="3200" dirty="0">
              <a:latin typeface="David" panose="020E0502060401010101" pitchFamily="34" charset="-79"/>
              <a:cs typeface="David" panose="020E0502060401010101" pitchFamily="34" charset="-79"/>
            </a:endParaRPr>
          </a:p>
          <a:p>
            <a:pPr lvl="1" fontAlgn="base"/>
            <a:r>
              <a:rPr lang="he-IL" sz="3200" dirty="0">
                <a:latin typeface="David" panose="020E0502060401010101" pitchFamily="34" charset="-79"/>
                <a:cs typeface="David" panose="020E0502060401010101" pitchFamily="34" charset="-79"/>
              </a:rPr>
              <a:t>הדפסת של התוצאות של האקדחים בשרת בכל פגיעה</a:t>
            </a:r>
          </a:p>
          <a:p>
            <a:pPr lvl="1" fontAlgn="base"/>
            <a:r>
              <a:rPr lang="he-IL" sz="3200" dirty="0">
                <a:latin typeface="David" panose="020E0502060401010101" pitchFamily="34" charset="-79"/>
                <a:cs typeface="David" panose="020E0502060401010101" pitchFamily="34" charset="-79"/>
              </a:rPr>
              <a:t>הגעה לסף הפגיעות הדרוש לניצחון הושג ע"י אחד מהשחקנים</a:t>
            </a:r>
          </a:p>
          <a:p>
            <a:pPr lvl="1" fontAlgn="base"/>
            <a:r>
              <a:rPr lang="he-IL" sz="3200" dirty="0">
                <a:latin typeface="David" panose="020E0502060401010101" pitchFamily="34" charset="-79"/>
                <a:cs typeface="David" panose="020E0502060401010101" pitchFamily="34" charset="-79"/>
              </a:rPr>
              <a:t>הדפסת תוצאת המשחק והכרזה על המנצח</a:t>
            </a:r>
          </a:p>
          <a:p>
            <a:pPr lvl="1" fontAlgn="base"/>
            <a:r>
              <a:rPr lang="he-IL" sz="3200" dirty="0">
                <a:latin typeface="David" panose="020E0502060401010101" pitchFamily="34" charset="-79"/>
                <a:cs typeface="David" panose="020E0502060401010101" pitchFamily="34" charset="-79"/>
              </a:rPr>
              <a:t>הדפסת אפשרות להתחיל משחק חדש</a:t>
            </a:r>
          </a:p>
          <a:p>
            <a:pPr lvl="1" fontAlgn="base"/>
            <a:r>
              <a:rPr lang="he-IL" sz="3200" dirty="0">
                <a:latin typeface="David" panose="020E0502060401010101" pitchFamily="34" charset="-79"/>
                <a:cs typeface="David" panose="020E0502060401010101" pitchFamily="34" charset="-79"/>
              </a:rPr>
              <a:t>שליחת הודעת </a:t>
            </a:r>
            <a:r>
              <a:rPr lang="en-US" sz="3200" dirty="0">
                <a:latin typeface="David" panose="020E0502060401010101" pitchFamily="34" charset="-79"/>
                <a:cs typeface="David" panose="020E0502060401010101" pitchFamily="34" charset="-79"/>
              </a:rPr>
              <a:t>reset </a:t>
            </a:r>
            <a:r>
              <a:rPr lang="he-IL" sz="3200" dirty="0">
                <a:latin typeface="David" panose="020E0502060401010101" pitchFamily="34" charset="-79"/>
                <a:cs typeface="David" panose="020E0502060401010101" pitchFamily="34" charset="-79"/>
              </a:rPr>
              <a:t> או</a:t>
            </a:r>
            <a:r>
              <a:rPr lang="en-US" sz="3200" dirty="0">
                <a:latin typeface="David" panose="020E0502060401010101" pitchFamily="34" charset="-79"/>
                <a:cs typeface="David" panose="020E0502060401010101" pitchFamily="34" charset="-79"/>
              </a:rPr>
              <a:t>  kill </a:t>
            </a:r>
            <a:r>
              <a:rPr lang="he-IL" sz="3200" dirty="0">
                <a:latin typeface="David" panose="020E0502060401010101" pitchFamily="34" charset="-79"/>
                <a:cs typeface="David" panose="020E0502060401010101" pitchFamily="34" charset="-79"/>
              </a:rPr>
              <a:t>ע"י השרת בהתאם להחלטת המשתמש בממשק</a:t>
            </a:r>
          </a:p>
          <a:p>
            <a:pPr lvl="1" fontAlgn="base"/>
            <a:r>
              <a:rPr lang="he-IL" sz="3200" dirty="0">
                <a:latin typeface="David" panose="020E0502060401010101" pitchFamily="34" charset="-79"/>
                <a:cs typeface="David" panose="020E0502060401010101" pitchFamily="34" charset="-79"/>
              </a:rPr>
              <a:t>אתחול המשחק או כיבוי האקדחים</a:t>
            </a:r>
          </a:p>
        </p:txBody>
      </p:sp>
    </p:spTree>
    <p:extLst>
      <p:ext uri="{BB962C8B-B14F-4D97-AF65-F5344CB8AC3E}">
        <p14:creationId xmlns:p14="http://schemas.microsoft.com/office/powerpoint/2010/main" val="5139611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5993FDB-79BE-423C-8182-F0C470F26FB0}"/>
              </a:ext>
            </a:extLst>
          </p:cNvPr>
          <p:cNvSpPr>
            <a:spLocks noGrp="1"/>
          </p:cNvSpPr>
          <p:nvPr>
            <p:ph type="title"/>
          </p:nvPr>
        </p:nvSpPr>
        <p:spPr/>
        <p:txBody>
          <a:bodyPr>
            <a:normAutofit/>
          </a:bodyPr>
          <a:lstStyle/>
          <a:p>
            <a:r>
              <a:rPr lang="he-IL" sz="4800" b="1" dirty="0">
                <a:latin typeface="David" panose="020E0502060401010101" pitchFamily="34" charset="-79"/>
                <a:cs typeface="David" panose="020E0502060401010101" pitchFamily="34" charset="-79"/>
              </a:rPr>
              <a:t>פונקציות אקדח</a:t>
            </a:r>
          </a:p>
        </p:txBody>
      </p:sp>
      <p:sp>
        <p:nvSpPr>
          <p:cNvPr id="3" name="מציין מיקום תוכן 2">
            <a:extLst>
              <a:ext uri="{FF2B5EF4-FFF2-40B4-BE49-F238E27FC236}">
                <a16:creationId xmlns:a16="http://schemas.microsoft.com/office/drawing/2014/main" id="{9B54846A-755D-44ED-B0B3-283462745D85}"/>
              </a:ext>
            </a:extLst>
          </p:cNvPr>
          <p:cNvSpPr>
            <a:spLocks noGrp="1"/>
          </p:cNvSpPr>
          <p:nvPr>
            <p:ph idx="1"/>
          </p:nvPr>
        </p:nvSpPr>
        <p:spPr>
          <a:xfrm>
            <a:off x="1201783" y="1825625"/>
            <a:ext cx="10152017" cy="4351338"/>
          </a:xfrm>
        </p:spPr>
        <p:txBody>
          <a:bodyPr anchor="ctr">
            <a:normAutofit lnSpcReduction="10000"/>
          </a:bodyPr>
          <a:lstStyle/>
          <a:p>
            <a:r>
              <a:rPr lang="he-IL" sz="3600" b="1" dirty="0">
                <a:latin typeface="David" panose="020E0502060401010101" pitchFamily="34" charset="-79"/>
                <a:cs typeface="David" panose="020E0502060401010101" pitchFamily="34" charset="-79"/>
              </a:rPr>
              <a:t>פונקציית </a:t>
            </a:r>
            <a:r>
              <a:rPr lang="en-US" sz="3600" b="1" dirty="0" err="1">
                <a:latin typeface="David" panose="020E0502060401010101" pitchFamily="34" charset="-79"/>
                <a:cs typeface="David" panose="020E0502060401010101" pitchFamily="34" charset="-79"/>
              </a:rPr>
              <a:t>linkFrom</a:t>
            </a:r>
            <a:endParaRPr lang="en-US" sz="3600" dirty="0">
              <a:latin typeface="David" panose="020E0502060401010101" pitchFamily="34" charset="-79"/>
              <a:cs typeface="David" panose="020E0502060401010101" pitchFamily="34" charset="-79"/>
            </a:endParaRPr>
          </a:p>
          <a:p>
            <a:pPr marL="0" indent="0">
              <a:buNone/>
            </a:pPr>
            <a:r>
              <a:rPr lang="he-IL" sz="3200" dirty="0">
                <a:latin typeface="David" panose="020E0502060401010101" pitchFamily="34" charset="-79"/>
                <a:cs typeface="David" panose="020E0502060401010101" pitchFamily="34" charset="-79"/>
              </a:rPr>
              <a:t>פונקציה זו היא חלק מפרוטוקול </a:t>
            </a:r>
            <a:r>
              <a:rPr lang="en-US" sz="3200" dirty="0" err="1">
                <a:latin typeface="David" panose="020E0502060401010101" pitchFamily="34" charset="-79"/>
                <a:cs typeface="David" panose="020E0502060401010101" pitchFamily="34" charset="-79"/>
              </a:rPr>
              <a:t>SimpliciTI</a:t>
            </a:r>
            <a:r>
              <a:rPr lang="en-US" sz="3200" dirty="0">
                <a:latin typeface="David" panose="020E0502060401010101" pitchFamily="34" charset="-79"/>
                <a:cs typeface="David" panose="020E0502060401010101" pitchFamily="34" charset="-79"/>
              </a:rPr>
              <a:t> </a:t>
            </a:r>
            <a:r>
              <a:rPr lang="he-IL" sz="3200" dirty="0">
                <a:latin typeface="David" panose="020E0502060401010101" pitchFamily="34" charset="-79"/>
                <a:cs typeface="David" panose="020E0502060401010101" pitchFamily="34" charset="-79"/>
              </a:rPr>
              <a:t>ותפקידה הוא לחבר את האקדח לשרת. כאשר האקדח התחבר הנורות יהבהבו, לאחר מכן הפונקציה מחכה לקלט אלחוטי מהשרת, ע"פ הפרוטוקול שכתבנו, על מנת לקבוע את הפעולה הבאה (האם לשלוח הודעת </a:t>
            </a:r>
            <a:r>
              <a:rPr lang="en-US" sz="3200" dirty="0">
                <a:latin typeface="David" panose="020E0502060401010101" pitchFamily="34" charset="-79"/>
                <a:cs typeface="David" panose="020E0502060401010101" pitchFamily="34" charset="-79"/>
              </a:rPr>
              <a:t>SOCRE/KILL/DEAD).</a:t>
            </a:r>
          </a:p>
          <a:p>
            <a:pPr marL="0" indent="0">
              <a:buNone/>
            </a:pPr>
            <a:r>
              <a:rPr lang="he-IL" sz="3200" dirty="0">
                <a:latin typeface="David" panose="020E0502060401010101" pitchFamily="34" charset="-79"/>
                <a:cs typeface="David" panose="020E0502060401010101" pitchFamily="34" charset="-79"/>
              </a:rPr>
              <a:t>פונקציה זו לא מקבלת ערך ולא מחזירה ערך </a:t>
            </a:r>
            <a:r>
              <a:rPr lang="en-US" sz="3200" dirty="0">
                <a:latin typeface="David" panose="020E0502060401010101" pitchFamily="34" charset="-79"/>
                <a:cs typeface="David" panose="020E0502060401010101" pitchFamily="34" charset="-79"/>
              </a:rPr>
              <a:t>(void)</a:t>
            </a:r>
          </a:p>
          <a:p>
            <a:pPr marL="0" indent="0">
              <a:buNone/>
            </a:pPr>
            <a:br>
              <a:rPr lang="en-US" dirty="0">
                <a:latin typeface="David" panose="020E0502060401010101" pitchFamily="34" charset="-79"/>
                <a:cs typeface="David" panose="020E0502060401010101" pitchFamily="34" charset="-79"/>
              </a:rPr>
            </a:br>
            <a:endParaRPr lang="he-IL" sz="32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3468636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5993FDB-79BE-423C-8182-F0C470F26FB0}"/>
              </a:ext>
            </a:extLst>
          </p:cNvPr>
          <p:cNvSpPr>
            <a:spLocks noGrp="1"/>
          </p:cNvSpPr>
          <p:nvPr>
            <p:ph type="title"/>
          </p:nvPr>
        </p:nvSpPr>
        <p:spPr/>
        <p:txBody>
          <a:bodyPr>
            <a:normAutofit/>
          </a:bodyPr>
          <a:lstStyle/>
          <a:p>
            <a:r>
              <a:rPr lang="he-IL" sz="4800" b="1" dirty="0">
                <a:latin typeface="David" panose="020E0502060401010101" pitchFamily="34" charset="-79"/>
                <a:cs typeface="David" panose="020E0502060401010101" pitchFamily="34" charset="-79"/>
              </a:rPr>
              <a:t>פונקציות אקדח</a:t>
            </a:r>
          </a:p>
        </p:txBody>
      </p:sp>
      <p:sp>
        <p:nvSpPr>
          <p:cNvPr id="3" name="מציין מיקום תוכן 2">
            <a:extLst>
              <a:ext uri="{FF2B5EF4-FFF2-40B4-BE49-F238E27FC236}">
                <a16:creationId xmlns:a16="http://schemas.microsoft.com/office/drawing/2014/main" id="{9B54846A-755D-44ED-B0B3-283462745D85}"/>
              </a:ext>
            </a:extLst>
          </p:cNvPr>
          <p:cNvSpPr>
            <a:spLocks noGrp="1"/>
          </p:cNvSpPr>
          <p:nvPr>
            <p:ph idx="1"/>
          </p:nvPr>
        </p:nvSpPr>
        <p:spPr>
          <a:xfrm>
            <a:off x="1201783" y="1825625"/>
            <a:ext cx="10152017" cy="4351338"/>
          </a:xfrm>
        </p:spPr>
        <p:txBody>
          <a:bodyPr anchor="ctr">
            <a:normAutofit/>
          </a:bodyPr>
          <a:lstStyle/>
          <a:p>
            <a:r>
              <a:rPr lang="he-IL" b="1" dirty="0">
                <a:latin typeface="David" panose="020E0502060401010101" pitchFamily="34" charset="-79"/>
                <a:cs typeface="David" panose="020E0502060401010101" pitchFamily="34" charset="-79"/>
              </a:rPr>
              <a:t>פונקציית </a:t>
            </a:r>
            <a:r>
              <a:rPr lang="en-US" b="1" dirty="0" err="1">
                <a:latin typeface="David" panose="020E0502060401010101" pitchFamily="34" charset="-79"/>
                <a:cs typeface="David" panose="020E0502060401010101" pitchFamily="34" charset="-79"/>
              </a:rPr>
              <a:t>sRxCallback</a:t>
            </a:r>
            <a:endParaRPr lang="en-US" sz="3600" dirty="0">
              <a:latin typeface="David" panose="020E0502060401010101" pitchFamily="34" charset="-79"/>
              <a:cs typeface="David" panose="020E0502060401010101" pitchFamily="34" charset="-79"/>
            </a:endParaRPr>
          </a:p>
          <a:p>
            <a:pPr marL="0" indent="0">
              <a:buNone/>
            </a:pPr>
            <a:r>
              <a:rPr lang="he-IL" dirty="0">
                <a:latin typeface="David" panose="020E0502060401010101" pitchFamily="34" charset="-79"/>
                <a:cs typeface="David" panose="020E0502060401010101" pitchFamily="34" charset="-79"/>
              </a:rPr>
              <a:t>פונקציה זו היא חלק מפרוטוקול </a:t>
            </a:r>
            <a:r>
              <a:rPr lang="en-US" dirty="0" err="1">
                <a:latin typeface="David" panose="020E0502060401010101" pitchFamily="34" charset="-79"/>
                <a:cs typeface="David" panose="020E0502060401010101" pitchFamily="34" charset="-79"/>
              </a:rPr>
              <a:t>SimpliciTI</a:t>
            </a:r>
            <a:r>
              <a:rPr lang="en-US" dirty="0">
                <a:latin typeface="David" panose="020E0502060401010101" pitchFamily="34" charset="-79"/>
                <a:cs typeface="David" panose="020E0502060401010101" pitchFamily="34" charset="-79"/>
              </a:rPr>
              <a:t> </a:t>
            </a:r>
            <a:r>
              <a:rPr lang="he-IL" dirty="0">
                <a:latin typeface="David" panose="020E0502060401010101" pitchFamily="34" charset="-79"/>
                <a:cs typeface="David" panose="020E0502060401010101" pitchFamily="34" charset="-79"/>
              </a:rPr>
              <a:t>ותפקידה לטפל בהודעות נכנסות. כאשר התקבלה הודעה הפונקציה בודקת אם היא מכתובת תקינה, אם כן, נבדוק את הבית השני של ההודעה ועל פיו נחליט איך להגיב (להחזיר </a:t>
            </a:r>
            <a:r>
              <a:rPr lang="en-US" dirty="0">
                <a:latin typeface="David" panose="020E0502060401010101" pitchFamily="34" charset="-79"/>
                <a:cs typeface="David" panose="020E0502060401010101" pitchFamily="34" charset="-79"/>
              </a:rPr>
              <a:t>SCORE </a:t>
            </a:r>
            <a:r>
              <a:rPr lang="he-IL" dirty="0">
                <a:latin typeface="David" panose="020E0502060401010101" pitchFamily="34" charset="-79"/>
                <a:cs typeface="David" panose="020E0502060401010101" pitchFamily="34" charset="-79"/>
              </a:rPr>
              <a:t>או לבצע </a:t>
            </a:r>
            <a:r>
              <a:rPr lang="en-US" dirty="0">
                <a:latin typeface="David" panose="020E0502060401010101" pitchFamily="34" charset="-79"/>
                <a:cs typeface="David" panose="020E0502060401010101" pitchFamily="34" charset="-79"/>
              </a:rPr>
              <a:t>RESET </a:t>
            </a:r>
            <a:r>
              <a:rPr lang="he-IL" dirty="0">
                <a:latin typeface="David" panose="020E0502060401010101" pitchFamily="34" charset="-79"/>
                <a:cs typeface="David" panose="020E0502060401010101" pitchFamily="34" charset="-79"/>
              </a:rPr>
              <a:t> או להתחיל את המשחק או לסיים את המשחק).</a:t>
            </a:r>
            <a:endParaRPr lang="he-IL" sz="3600" dirty="0">
              <a:latin typeface="David" panose="020E0502060401010101" pitchFamily="34" charset="-79"/>
              <a:cs typeface="David" panose="020E0502060401010101" pitchFamily="34" charset="-79"/>
            </a:endParaRPr>
          </a:p>
          <a:p>
            <a:pPr marL="0" indent="0">
              <a:buNone/>
            </a:pPr>
            <a:r>
              <a:rPr lang="he-IL" dirty="0">
                <a:latin typeface="David" panose="020E0502060401010101" pitchFamily="34" charset="-79"/>
                <a:cs typeface="David" panose="020E0502060401010101" pitchFamily="34" charset="-79"/>
              </a:rPr>
              <a:t>פונקציה זו מקבלת את מספר הזהות של הרכיב שאיתו רוצים לתקשר ולא מחזירה כלום.</a:t>
            </a:r>
            <a:endParaRPr lang="he-IL" sz="3600" dirty="0">
              <a:latin typeface="David" panose="020E0502060401010101" pitchFamily="34" charset="-79"/>
              <a:cs typeface="David" panose="020E0502060401010101" pitchFamily="34" charset="-79"/>
            </a:endParaRPr>
          </a:p>
          <a:p>
            <a:pPr marL="0" indent="0">
              <a:buNone/>
            </a:pPr>
            <a:br>
              <a:rPr lang="he-IL" sz="3600" dirty="0">
                <a:latin typeface="David" panose="020E0502060401010101" pitchFamily="34" charset="-79"/>
                <a:cs typeface="David" panose="020E0502060401010101" pitchFamily="34" charset="-79"/>
              </a:rPr>
            </a:br>
            <a:endParaRPr lang="he-IL" sz="32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17259748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5993FDB-79BE-423C-8182-F0C470F26FB0}"/>
              </a:ext>
            </a:extLst>
          </p:cNvPr>
          <p:cNvSpPr>
            <a:spLocks noGrp="1"/>
          </p:cNvSpPr>
          <p:nvPr>
            <p:ph type="title"/>
          </p:nvPr>
        </p:nvSpPr>
        <p:spPr/>
        <p:txBody>
          <a:bodyPr>
            <a:normAutofit/>
          </a:bodyPr>
          <a:lstStyle/>
          <a:p>
            <a:r>
              <a:rPr lang="he-IL" sz="4800" b="1" dirty="0">
                <a:latin typeface="David" panose="020E0502060401010101" pitchFamily="34" charset="-79"/>
                <a:cs typeface="David" panose="020E0502060401010101" pitchFamily="34" charset="-79"/>
              </a:rPr>
              <a:t>פונקציות אקדח</a:t>
            </a:r>
          </a:p>
        </p:txBody>
      </p:sp>
      <p:sp>
        <p:nvSpPr>
          <p:cNvPr id="3" name="מציין מיקום תוכן 2">
            <a:extLst>
              <a:ext uri="{FF2B5EF4-FFF2-40B4-BE49-F238E27FC236}">
                <a16:creationId xmlns:a16="http://schemas.microsoft.com/office/drawing/2014/main" id="{9B54846A-755D-44ED-B0B3-283462745D85}"/>
              </a:ext>
            </a:extLst>
          </p:cNvPr>
          <p:cNvSpPr>
            <a:spLocks noGrp="1"/>
          </p:cNvSpPr>
          <p:nvPr>
            <p:ph idx="1"/>
          </p:nvPr>
        </p:nvSpPr>
        <p:spPr>
          <a:xfrm>
            <a:off x="1201783" y="1825625"/>
            <a:ext cx="10152017" cy="4351338"/>
          </a:xfrm>
        </p:spPr>
        <p:txBody>
          <a:bodyPr anchor="ctr">
            <a:normAutofit lnSpcReduction="10000"/>
          </a:bodyPr>
          <a:lstStyle/>
          <a:p>
            <a:r>
              <a:rPr lang="he-IL" b="1" dirty="0">
                <a:latin typeface="David" panose="020E0502060401010101" pitchFamily="34" charset="-79"/>
                <a:cs typeface="David" panose="020E0502060401010101" pitchFamily="34" charset="-79"/>
              </a:rPr>
              <a:t>פונקציית </a:t>
            </a:r>
            <a:r>
              <a:rPr lang="en-US" b="1" dirty="0" err="1">
                <a:latin typeface="David" panose="020E0502060401010101" pitchFamily="34" charset="-79"/>
                <a:cs typeface="David" panose="020E0502060401010101" pitchFamily="34" charset="-79"/>
              </a:rPr>
              <a:t>toggleLED</a:t>
            </a:r>
            <a:endParaRPr lang="en-US" dirty="0">
              <a:latin typeface="David" panose="020E0502060401010101" pitchFamily="34" charset="-79"/>
              <a:cs typeface="David" panose="020E0502060401010101" pitchFamily="34" charset="-79"/>
            </a:endParaRPr>
          </a:p>
          <a:p>
            <a:pPr marL="0" indent="0">
              <a:buNone/>
            </a:pPr>
            <a:r>
              <a:rPr lang="he-IL" dirty="0">
                <a:latin typeface="David" panose="020E0502060401010101" pitchFamily="34" charset="-79"/>
                <a:cs typeface="David" panose="020E0502060401010101" pitchFamily="34" charset="-79"/>
              </a:rPr>
              <a:t>פונקציה זו מדליקה את הנורה אם היא כבויה ומכבה אותה אם היא דולקת.</a:t>
            </a:r>
          </a:p>
          <a:p>
            <a:pPr marL="0" indent="0">
              <a:buNone/>
            </a:pPr>
            <a:r>
              <a:rPr lang="he-IL" dirty="0">
                <a:latin typeface="David" panose="020E0502060401010101" pitchFamily="34" charset="-79"/>
                <a:cs typeface="David" panose="020E0502060401010101" pitchFamily="34" charset="-79"/>
              </a:rPr>
              <a:t>הפונקציה מקבלת בית אחד כדי לסמן איזה נורה להדליק/לכבות ולא מחזירה שום ערך.</a:t>
            </a:r>
          </a:p>
          <a:p>
            <a:r>
              <a:rPr lang="he-IL" b="1" dirty="0">
                <a:latin typeface="David" panose="020E0502060401010101" pitchFamily="34" charset="-79"/>
                <a:cs typeface="David" panose="020E0502060401010101" pitchFamily="34" charset="-79"/>
              </a:rPr>
              <a:t>פונקציית </a:t>
            </a:r>
            <a:r>
              <a:rPr lang="en-US" b="1" dirty="0">
                <a:latin typeface="David" panose="020E0502060401010101" pitchFamily="34" charset="-79"/>
                <a:cs typeface="David" panose="020E0502060401010101" pitchFamily="34" charset="-79"/>
              </a:rPr>
              <a:t>BSP_ISR_FUNCTION</a:t>
            </a:r>
            <a:endParaRPr lang="en-US" dirty="0">
              <a:latin typeface="David" panose="020E0502060401010101" pitchFamily="34" charset="-79"/>
              <a:cs typeface="David" panose="020E0502060401010101" pitchFamily="34" charset="-79"/>
            </a:endParaRPr>
          </a:p>
          <a:p>
            <a:pPr marL="0" indent="0">
              <a:buNone/>
            </a:pPr>
            <a:r>
              <a:rPr lang="he-IL" dirty="0">
                <a:latin typeface="David" panose="020E0502060401010101" pitchFamily="34" charset="-79"/>
                <a:cs typeface="David" panose="020E0502060401010101" pitchFamily="34" charset="-79"/>
              </a:rPr>
              <a:t>פונקציה זו מעדכנת את הבקר כך שפרוטוקול </a:t>
            </a:r>
            <a:r>
              <a:rPr lang="en-US" dirty="0" err="1">
                <a:latin typeface="David" panose="020E0502060401010101" pitchFamily="34" charset="-79"/>
                <a:cs typeface="David" panose="020E0502060401010101" pitchFamily="34" charset="-79"/>
              </a:rPr>
              <a:t>SimpliciTI</a:t>
            </a:r>
            <a:r>
              <a:rPr lang="en-US" dirty="0">
                <a:latin typeface="David" panose="020E0502060401010101" pitchFamily="34" charset="-79"/>
                <a:cs typeface="David" panose="020E0502060401010101" pitchFamily="34" charset="-79"/>
              </a:rPr>
              <a:t> </a:t>
            </a:r>
            <a:r>
              <a:rPr lang="he-IL" dirty="0">
                <a:latin typeface="David" panose="020E0502060401010101" pitchFamily="34" charset="-79"/>
                <a:cs typeface="David" panose="020E0502060401010101" pitchFamily="34" charset="-79"/>
              </a:rPr>
              <a:t> לא יפריע לפסיקות שמגיעות ממקור חיצוני דרך פורט 2.</a:t>
            </a:r>
            <a:br>
              <a:rPr lang="he-IL" dirty="0">
                <a:latin typeface="David" panose="020E0502060401010101" pitchFamily="34" charset="-79"/>
                <a:cs typeface="David" panose="020E0502060401010101" pitchFamily="34" charset="-79"/>
              </a:rPr>
            </a:br>
            <a:br>
              <a:rPr lang="he-IL" dirty="0">
                <a:latin typeface="David" panose="020E0502060401010101" pitchFamily="34" charset="-79"/>
                <a:cs typeface="David" panose="020E0502060401010101" pitchFamily="34" charset="-79"/>
              </a:rPr>
            </a:br>
            <a:br>
              <a:rPr lang="he-IL" sz="3600" dirty="0">
                <a:latin typeface="David" panose="020E0502060401010101" pitchFamily="34" charset="-79"/>
                <a:cs typeface="David" panose="020E0502060401010101" pitchFamily="34" charset="-79"/>
              </a:rPr>
            </a:br>
            <a:endParaRPr lang="he-IL" sz="32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31886626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סרטון משובצות">
            <a:hlinkClick r:id="" action="ppaction://media"/>
            <a:extLst>
              <a:ext uri="{FF2B5EF4-FFF2-40B4-BE49-F238E27FC236}">
                <a16:creationId xmlns:a16="http://schemas.microsoft.com/office/drawing/2014/main" id="{6850833A-1DE7-4DF8-AE00-ED9B38310F5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614612" y="1787525"/>
            <a:ext cx="6962775" cy="4351338"/>
          </a:xfrm>
        </p:spPr>
      </p:pic>
    </p:spTree>
    <p:extLst>
      <p:ext uri="{BB962C8B-B14F-4D97-AF65-F5344CB8AC3E}">
        <p14:creationId xmlns:p14="http://schemas.microsoft.com/office/powerpoint/2010/main" val="4002503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28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5993FDB-79BE-423C-8182-F0C470F26FB0}"/>
              </a:ext>
            </a:extLst>
          </p:cNvPr>
          <p:cNvSpPr>
            <a:spLocks noGrp="1"/>
          </p:cNvSpPr>
          <p:nvPr>
            <p:ph type="title"/>
          </p:nvPr>
        </p:nvSpPr>
        <p:spPr>
          <a:xfrm>
            <a:off x="838200" y="146050"/>
            <a:ext cx="10515600" cy="1325563"/>
          </a:xfrm>
        </p:spPr>
        <p:txBody>
          <a:bodyPr>
            <a:normAutofit/>
          </a:bodyPr>
          <a:lstStyle/>
          <a:p>
            <a:r>
              <a:rPr lang="he-IL" sz="4800" b="1" dirty="0">
                <a:latin typeface="David" panose="020E0502060401010101" pitchFamily="34" charset="-79"/>
                <a:cs typeface="David" panose="020E0502060401010101" pitchFamily="34" charset="-79"/>
              </a:rPr>
              <a:t>פונקציות שרת</a:t>
            </a:r>
          </a:p>
        </p:txBody>
      </p:sp>
      <p:sp>
        <p:nvSpPr>
          <p:cNvPr id="3" name="מציין מיקום תוכן 2">
            <a:extLst>
              <a:ext uri="{FF2B5EF4-FFF2-40B4-BE49-F238E27FC236}">
                <a16:creationId xmlns:a16="http://schemas.microsoft.com/office/drawing/2014/main" id="{9B54846A-755D-44ED-B0B3-283462745D85}"/>
              </a:ext>
            </a:extLst>
          </p:cNvPr>
          <p:cNvSpPr>
            <a:spLocks noGrp="1"/>
          </p:cNvSpPr>
          <p:nvPr>
            <p:ph idx="1"/>
          </p:nvPr>
        </p:nvSpPr>
        <p:spPr>
          <a:xfrm>
            <a:off x="1201783" y="1390650"/>
            <a:ext cx="10152017" cy="5200650"/>
          </a:xfrm>
        </p:spPr>
        <p:txBody>
          <a:bodyPr anchor="ctr">
            <a:noAutofit/>
          </a:bodyPr>
          <a:lstStyle/>
          <a:p>
            <a:r>
              <a:rPr lang="he-IL" sz="2400" b="1" dirty="0">
                <a:latin typeface="David" panose="020E0502060401010101" pitchFamily="34" charset="-79"/>
                <a:cs typeface="David" panose="020E0502060401010101" pitchFamily="34" charset="-79"/>
              </a:rPr>
              <a:t>פונקציית </a:t>
            </a:r>
            <a:r>
              <a:rPr lang="en-US" sz="2400" b="1" dirty="0" err="1">
                <a:latin typeface="David" panose="020E0502060401010101" pitchFamily="34" charset="-79"/>
                <a:cs typeface="David" panose="020E0502060401010101" pitchFamily="34" charset="-79"/>
              </a:rPr>
              <a:t>linkTo</a:t>
            </a:r>
            <a:endParaRPr lang="en-US" sz="2400" dirty="0">
              <a:latin typeface="David" panose="020E0502060401010101" pitchFamily="34" charset="-79"/>
              <a:cs typeface="David" panose="020E0502060401010101" pitchFamily="34" charset="-79"/>
            </a:endParaRPr>
          </a:p>
          <a:p>
            <a:pPr marL="0" indent="0">
              <a:buNone/>
            </a:pPr>
            <a:r>
              <a:rPr lang="he-IL" sz="2400" dirty="0">
                <a:latin typeface="David" panose="020E0502060401010101" pitchFamily="34" charset="-79"/>
                <a:cs typeface="David" panose="020E0502060401010101" pitchFamily="34" charset="-79"/>
              </a:rPr>
              <a:t>פונקציה זו משתמשת בפרוטוקול </a:t>
            </a:r>
            <a:r>
              <a:rPr lang="en-US" sz="2400" dirty="0">
                <a:latin typeface="David" panose="020E0502060401010101" pitchFamily="34" charset="-79"/>
                <a:cs typeface="David" panose="020E0502060401010101" pitchFamily="34" charset="-79"/>
              </a:rPr>
              <a:t> </a:t>
            </a:r>
            <a:r>
              <a:rPr lang="en-US" sz="2400" dirty="0" err="1">
                <a:latin typeface="David" panose="020E0502060401010101" pitchFamily="34" charset="-79"/>
                <a:cs typeface="David" panose="020E0502060401010101" pitchFamily="34" charset="-79"/>
              </a:rPr>
              <a:t>SimpliciTI</a:t>
            </a:r>
            <a:r>
              <a:rPr lang="en-US" sz="2400" dirty="0">
                <a:latin typeface="David" panose="020E0502060401010101" pitchFamily="34" charset="-79"/>
                <a:cs typeface="David" panose="020E0502060401010101" pitchFamily="34" charset="-79"/>
              </a:rPr>
              <a:t> </a:t>
            </a:r>
            <a:r>
              <a:rPr lang="he-IL" sz="2400" dirty="0">
                <a:latin typeface="David" panose="020E0502060401010101" pitchFamily="34" charset="-79"/>
                <a:cs typeface="David" panose="020E0502060401010101" pitchFamily="34" charset="-79"/>
              </a:rPr>
              <a:t>תפקידה הוא לחבר בין האקדחים לשרת. כאשר ממתינים להתחברות האקדחים שתי הנורות מהבהבות יחדיו, ברגע שאקדח מתחבר מופיע פלט למסך המתאר התחברות, ונכבה הלד הירוק, בדומה קורה עבור האקדח הנוסף. לאחר מכן הפונקציה שולחת הודעת </a:t>
            </a:r>
            <a:r>
              <a:rPr lang="en-US" sz="2400" dirty="0">
                <a:latin typeface="David" panose="020E0502060401010101" pitchFamily="34" charset="-79"/>
                <a:cs typeface="David" panose="020E0502060401010101" pitchFamily="34" charset="-79"/>
              </a:rPr>
              <a:t>start </a:t>
            </a:r>
            <a:r>
              <a:rPr lang="he-IL" sz="2400" dirty="0">
                <a:latin typeface="David" panose="020E0502060401010101" pitchFamily="34" charset="-79"/>
                <a:cs typeface="David" panose="020E0502060401010101" pitchFamily="34" charset="-79"/>
              </a:rPr>
              <a:t> לשני האקדחים והמשחק מתחיל.</a:t>
            </a:r>
          </a:p>
          <a:p>
            <a:pPr marL="0" indent="0">
              <a:buNone/>
            </a:pPr>
            <a:r>
              <a:rPr lang="he-IL" sz="2400" dirty="0">
                <a:latin typeface="David" panose="020E0502060401010101" pitchFamily="34" charset="-79"/>
                <a:cs typeface="David" panose="020E0502060401010101" pitchFamily="34" charset="-79"/>
              </a:rPr>
              <a:t>כעת בכל חצי שנייה נקבל </a:t>
            </a:r>
            <a:r>
              <a:rPr lang="he-IL" sz="2400" dirty="0" err="1">
                <a:latin typeface="David" panose="020E0502060401010101" pitchFamily="34" charset="-79"/>
                <a:cs typeface="David" panose="020E0502060401010101" pitchFamily="34" charset="-79"/>
              </a:rPr>
              <a:t>אינטראפט</a:t>
            </a:r>
            <a:r>
              <a:rPr lang="he-IL" sz="2400" dirty="0">
                <a:latin typeface="David" panose="020E0502060401010101" pitchFamily="34" charset="-79"/>
                <a:cs typeface="David" panose="020E0502060401010101" pitchFamily="34" charset="-79"/>
              </a:rPr>
              <a:t> מהטיימר ובכל פעם נשלח הודעה לסירוגין לכל אחד מהאקדחים שיחזיר לנו את התוצאה שלו, נפעל באופן זה עד הגעה לתוצאה שנקבעה, בכל שינוי בתוצאה היא מודפסת למסך.</a:t>
            </a:r>
          </a:p>
          <a:p>
            <a:pPr marL="0" indent="0">
              <a:buNone/>
            </a:pPr>
            <a:r>
              <a:rPr lang="he-IL" sz="2400" dirty="0">
                <a:latin typeface="David" panose="020E0502060401010101" pitchFamily="34" charset="-79"/>
                <a:cs typeface="David" panose="020E0502060401010101" pitchFamily="34" charset="-79"/>
              </a:rPr>
              <a:t>בעת ההגעה לתוצאת ניצחון מכובה הטיימר ונבדק מנצח, מודפס למסך ונשלחת הודעה למסך האם רוצים משחק נוסף, במידה ונבחר 'כן' נשלחת לאקדחים הודעת </a:t>
            </a:r>
            <a:r>
              <a:rPr lang="en-US" sz="2400" dirty="0">
                <a:latin typeface="David" panose="020E0502060401010101" pitchFamily="34" charset="-79"/>
                <a:cs typeface="David" panose="020E0502060401010101" pitchFamily="34" charset="-79"/>
              </a:rPr>
              <a:t>reset </a:t>
            </a:r>
            <a:r>
              <a:rPr lang="he-IL" sz="2400" dirty="0">
                <a:latin typeface="David" panose="020E0502060401010101" pitchFamily="34" charset="-79"/>
                <a:cs typeface="David" panose="020E0502060401010101" pitchFamily="34" charset="-79"/>
              </a:rPr>
              <a:t> אחרת הודעת </a:t>
            </a:r>
            <a:r>
              <a:rPr lang="en-US" sz="2400" dirty="0">
                <a:latin typeface="David" panose="020E0502060401010101" pitchFamily="34" charset="-79"/>
                <a:cs typeface="David" panose="020E0502060401010101" pitchFamily="34" charset="-79"/>
              </a:rPr>
              <a:t>kill</a:t>
            </a:r>
            <a:r>
              <a:rPr lang="he-IL" sz="2400" dirty="0">
                <a:latin typeface="David" panose="020E0502060401010101" pitchFamily="34" charset="-79"/>
                <a:cs typeface="David" panose="020E0502060401010101" pitchFamily="34" charset="-79"/>
              </a:rPr>
              <a:t>.</a:t>
            </a:r>
            <a:endParaRPr lang="en-US" sz="2400" dirty="0">
              <a:latin typeface="David" panose="020E0502060401010101" pitchFamily="34" charset="-79"/>
              <a:cs typeface="David" panose="020E0502060401010101" pitchFamily="34" charset="-79"/>
            </a:endParaRPr>
          </a:p>
          <a:p>
            <a:pPr marL="0" indent="0">
              <a:buNone/>
            </a:pPr>
            <a:r>
              <a:rPr lang="he-IL" sz="2400" dirty="0">
                <a:latin typeface="David" panose="020E0502060401010101" pitchFamily="34" charset="-79"/>
                <a:cs typeface="David" panose="020E0502060401010101" pitchFamily="34" charset="-79"/>
              </a:rPr>
              <a:t>עבור הודעת </a:t>
            </a:r>
            <a:r>
              <a:rPr lang="en-US" sz="2400" dirty="0">
                <a:latin typeface="David" panose="020E0502060401010101" pitchFamily="34" charset="-79"/>
                <a:cs typeface="David" panose="020E0502060401010101" pitchFamily="34" charset="-79"/>
              </a:rPr>
              <a:t> reset </a:t>
            </a:r>
            <a:r>
              <a:rPr lang="he-IL" sz="2400" dirty="0">
                <a:latin typeface="David" panose="020E0502060401010101" pitchFamily="34" charset="-79"/>
                <a:cs typeface="David" panose="020E0502060401010101" pitchFamily="34" charset="-79"/>
              </a:rPr>
              <a:t>מאתחלים את המונים, מאתחלים את הטיימר ושולחים הודעת </a:t>
            </a:r>
            <a:r>
              <a:rPr lang="en-US" sz="2400" dirty="0">
                <a:latin typeface="David" panose="020E0502060401010101" pitchFamily="34" charset="-79"/>
                <a:cs typeface="David" panose="020E0502060401010101" pitchFamily="34" charset="-79"/>
              </a:rPr>
              <a:t>start</a:t>
            </a:r>
            <a:r>
              <a:rPr lang="he-IL" sz="2400" dirty="0">
                <a:latin typeface="David" panose="020E0502060401010101" pitchFamily="34" charset="-79"/>
                <a:cs typeface="David" panose="020E0502060401010101" pitchFamily="34" charset="-79"/>
              </a:rPr>
              <a:t>.</a:t>
            </a:r>
            <a:endParaRPr lang="en-US" sz="2400" dirty="0">
              <a:latin typeface="David" panose="020E0502060401010101" pitchFamily="34" charset="-79"/>
              <a:cs typeface="David" panose="020E0502060401010101" pitchFamily="34" charset="-79"/>
            </a:endParaRPr>
          </a:p>
          <a:p>
            <a:pPr marL="0" indent="0">
              <a:buNone/>
            </a:pPr>
            <a:r>
              <a:rPr lang="he-IL" sz="2400" dirty="0">
                <a:latin typeface="David" panose="020E0502060401010101" pitchFamily="34" charset="-79"/>
                <a:cs typeface="David" panose="020E0502060401010101" pitchFamily="34" charset="-79"/>
              </a:rPr>
              <a:t>עבור הודעת </a:t>
            </a:r>
            <a:r>
              <a:rPr lang="en-US" sz="2400" dirty="0">
                <a:latin typeface="David" panose="020E0502060401010101" pitchFamily="34" charset="-79"/>
                <a:cs typeface="David" panose="020E0502060401010101" pitchFamily="34" charset="-79"/>
              </a:rPr>
              <a:t>kill </a:t>
            </a:r>
            <a:r>
              <a:rPr lang="he-IL" sz="2400" dirty="0">
                <a:latin typeface="David" panose="020E0502060401010101" pitchFamily="34" charset="-79"/>
                <a:cs typeface="David" panose="020E0502060401010101" pitchFamily="34" charset="-79"/>
              </a:rPr>
              <a:t> התוכנית נגמרת.</a:t>
            </a:r>
          </a:p>
        </p:txBody>
      </p:sp>
    </p:spTree>
    <p:extLst>
      <p:ext uri="{BB962C8B-B14F-4D97-AF65-F5344CB8AC3E}">
        <p14:creationId xmlns:p14="http://schemas.microsoft.com/office/powerpoint/2010/main" val="10033069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5993FDB-79BE-423C-8182-F0C470F26FB0}"/>
              </a:ext>
            </a:extLst>
          </p:cNvPr>
          <p:cNvSpPr>
            <a:spLocks noGrp="1"/>
          </p:cNvSpPr>
          <p:nvPr>
            <p:ph type="title"/>
          </p:nvPr>
        </p:nvSpPr>
        <p:spPr/>
        <p:txBody>
          <a:bodyPr>
            <a:normAutofit/>
          </a:bodyPr>
          <a:lstStyle/>
          <a:p>
            <a:r>
              <a:rPr lang="he-IL" sz="4800" b="1" dirty="0">
                <a:latin typeface="David" panose="020E0502060401010101" pitchFamily="34" charset="-79"/>
                <a:cs typeface="David" panose="020E0502060401010101" pitchFamily="34" charset="-79"/>
              </a:rPr>
              <a:t>פונקציות שרת</a:t>
            </a:r>
          </a:p>
        </p:txBody>
      </p:sp>
      <p:sp>
        <p:nvSpPr>
          <p:cNvPr id="3" name="מציין מיקום תוכן 2">
            <a:extLst>
              <a:ext uri="{FF2B5EF4-FFF2-40B4-BE49-F238E27FC236}">
                <a16:creationId xmlns:a16="http://schemas.microsoft.com/office/drawing/2014/main" id="{9B54846A-755D-44ED-B0B3-283462745D85}"/>
              </a:ext>
            </a:extLst>
          </p:cNvPr>
          <p:cNvSpPr>
            <a:spLocks noGrp="1"/>
          </p:cNvSpPr>
          <p:nvPr>
            <p:ph idx="1"/>
          </p:nvPr>
        </p:nvSpPr>
        <p:spPr>
          <a:xfrm>
            <a:off x="1201783" y="1825625"/>
            <a:ext cx="10152017" cy="4351338"/>
          </a:xfrm>
        </p:spPr>
        <p:txBody>
          <a:bodyPr anchor="ctr">
            <a:normAutofit/>
          </a:bodyPr>
          <a:lstStyle/>
          <a:p>
            <a:r>
              <a:rPr lang="he-IL" b="1" dirty="0">
                <a:latin typeface="David" panose="020E0502060401010101" pitchFamily="34" charset="-79"/>
                <a:cs typeface="David" panose="020E0502060401010101" pitchFamily="34" charset="-79"/>
              </a:rPr>
              <a:t>פונקציית </a:t>
            </a:r>
            <a:r>
              <a:rPr lang="en-US" b="1" dirty="0" err="1">
                <a:latin typeface="David" panose="020E0502060401010101" pitchFamily="34" charset="-79"/>
                <a:cs typeface="David" panose="020E0502060401010101" pitchFamily="34" charset="-79"/>
              </a:rPr>
              <a:t>sRxCallback</a:t>
            </a:r>
            <a:endParaRPr lang="en-US" sz="3600" dirty="0">
              <a:latin typeface="David" panose="020E0502060401010101" pitchFamily="34" charset="-79"/>
              <a:cs typeface="David" panose="020E0502060401010101" pitchFamily="34" charset="-79"/>
            </a:endParaRPr>
          </a:p>
          <a:p>
            <a:pPr marL="0" indent="0">
              <a:buNone/>
            </a:pPr>
            <a:r>
              <a:rPr lang="he-IL" dirty="0">
                <a:latin typeface="David" panose="020E0502060401010101" pitchFamily="34" charset="-79"/>
                <a:cs typeface="David" panose="020E0502060401010101" pitchFamily="34" charset="-79"/>
              </a:rPr>
              <a:t>פונקציה זו היא חלק מפרוטוקול </a:t>
            </a:r>
            <a:r>
              <a:rPr lang="en-US" dirty="0" err="1">
                <a:latin typeface="David" panose="020E0502060401010101" pitchFamily="34" charset="-79"/>
                <a:cs typeface="David" panose="020E0502060401010101" pitchFamily="34" charset="-79"/>
              </a:rPr>
              <a:t>SimpliciTI</a:t>
            </a:r>
            <a:r>
              <a:rPr lang="en-US" dirty="0">
                <a:latin typeface="David" panose="020E0502060401010101" pitchFamily="34" charset="-79"/>
                <a:cs typeface="David" panose="020E0502060401010101" pitchFamily="34" charset="-79"/>
              </a:rPr>
              <a:t> </a:t>
            </a:r>
            <a:r>
              <a:rPr lang="he-IL" dirty="0">
                <a:latin typeface="David" panose="020E0502060401010101" pitchFamily="34" charset="-79"/>
                <a:cs typeface="David" panose="020E0502060401010101" pitchFamily="34" charset="-79"/>
              </a:rPr>
              <a:t>ותפקידה לטפל בהודעות נכנסות. כאשר התקבלה הודעה הפונקציה בודקת אם היא מכתובת תקינה, מאיזה מבין שני </a:t>
            </a:r>
            <a:r>
              <a:rPr lang="he-IL" dirty="0" err="1">
                <a:latin typeface="David" panose="020E0502060401010101" pitchFamily="34" charset="-79"/>
                <a:cs typeface="David" panose="020E0502060401010101" pitchFamily="34" charset="-79"/>
              </a:rPr>
              <a:t>האדקחים</a:t>
            </a:r>
            <a:r>
              <a:rPr lang="he-IL" dirty="0">
                <a:latin typeface="David" panose="020E0502060401010101" pitchFamily="34" charset="-79"/>
                <a:cs typeface="David" panose="020E0502060401010101" pitchFamily="34" charset="-79"/>
              </a:rPr>
              <a:t> ההודעה התקבלה, ובהתאם נבדוק את הבית השני של ההודעה ועל פיו נחליט איך להגיב (להמשיך עם </a:t>
            </a:r>
            <a:r>
              <a:rPr lang="en-US" dirty="0" err="1">
                <a:latin typeface="David" panose="020E0502060401010101" pitchFamily="34" charset="-79"/>
                <a:cs typeface="David" panose="020E0502060401010101" pitchFamily="34" charset="-79"/>
              </a:rPr>
              <a:t>hit_count</a:t>
            </a:r>
            <a:r>
              <a:rPr lang="en-US" dirty="0">
                <a:latin typeface="David" panose="020E0502060401010101" pitchFamily="34" charset="-79"/>
                <a:cs typeface="David" panose="020E0502060401010101" pitchFamily="34" charset="-79"/>
              </a:rPr>
              <a:t> </a:t>
            </a:r>
            <a:r>
              <a:rPr lang="he-IL" dirty="0">
                <a:latin typeface="David" panose="020E0502060401010101" pitchFamily="34" charset="-79"/>
                <a:cs typeface="David" panose="020E0502060401010101" pitchFamily="34" charset="-79"/>
              </a:rPr>
              <a:t> או לבדוק </a:t>
            </a:r>
            <a:r>
              <a:rPr lang="en-US" dirty="0">
                <a:latin typeface="David" panose="020E0502060401010101" pitchFamily="34" charset="-79"/>
                <a:cs typeface="David" panose="020E0502060401010101" pitchFamily="34" charset="-79"/>
              </a:rPr>
              <a:t>ready/dead</a:t>
            </a:r>
            <a:r>
              <a:rPr lang="he-IL" dirty="0">
                <a:latin typeface="David" panose="020E0502060401010101" pitchFamily="34" charset="-79"/>
                <a:cs typeface="David" panose="020E0502060401010101" pitchFamily="34" charset="-79"/>
              </a:rPr>
              <a:t>).</a:t>
            </a:r>
            <a:endParaRPr lang="en-US" dirty="0">
              <a:latin typeface="David" panose="020E0502060401010101" pitchFamily="34" charset="-79"/>
              <a:cs typeface="David" panose="020E0502060401010101" pitchFamily="34" charset="-79"/>
            </a:endParaRPr>
          </a:p>
          <a:p>
            <a:pPr marL="0" indent="0">
              <a:buNone/>
            </a:pPr>
            <a:r>
              <a:rPr lang="he-IL" dirty="0">
                <a:latin typeface="David" panose="020E0502060401010101" pitchFamily="34" charset="-79"/>
                <a:cs typeface="David" panose="020E0502060401010101" pitchFamily="34" charset="-79"/>
              </a:rPr>
              <a:t>פונקציה זו מקבלת את מספר הזהות של הרכיב שאיתו רוצים לתקשר ולא מחזירה כלום.</a:t>
            </a:r>
            <a:br>
              <a:rPr lang="he-IL" sz="3600" dirty="0">
                <a:latin typeface="David" panose="020E0502060401010101" pitchFamily="34" charset="-79"/>
                <a:cs typeface="David" panose="020E0502060401010101" pitchFamily="34" charset="-79"/>
              </a:rPr>
            </a:br>
            <a:endParaRPr lang="he-IL" sz="32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41548921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5993FDB-79BE-423C-8182-F0C470F26FB0}"/>
              </a:ext>
            </a:extLst>
          </p:cNvPr>
          <p:cNvSpPr>
            <a:spLocks noGrp="1"/>
          </p:cNvSpPr>
          <p:nvPr>
            <p:ph type="title"/>
          </p:nvPr>
        </p:nvSpPr>
        <p:spPr/>
        <p:txBody>
          <a:bodyPr>
            <a:normAutofit/>
          </a:bodyPr>
          <a:lstStyle/>
          <a:p>
            <a:r>
              <a:rPr lang="he-IL" sz="4800" b="1" dirty="0">
                <a:latin typeface="David" panose="020E0502060401010101" pitchFamily="34" charset="-79"/>
                <a:cs typeface="David" panose="020E0502060401010101" pitchFamily="34" charset="-79"/>
              </a:rPr>
              <a:t>פונקציות שרת</a:t>
            </a:r>
          </a:p>
        </p:txBody>
      </p:sp>
      <p:sp>
        <p:nvSpPr>
          <p:cNvPr id="3" name="מציין מיקום תוכן 2">
            <a:extLst>
              <a:ext uri="{FF2B5EF4-FFF2-40B4-BE49-F238E27FC236}">
                <a16:creationId xmlns:a16="http://schemas.microsoft.com/office/drawing/2014/main" id="{9B54846A-755D-44ED-B0B3-283462745D85}"/>
              </a:ext>
            </a:extLst>
          </p:cNvPr>
          <p:cNvSpPr>
            <a:spLocks noGrp="1"/>
          </p:cNvSpPr>
          <p:nvPr>
            <p:ph idx="1"/>
          </p:nvPr>
        </p:nvSpPr>
        <p:spPr>
          <a:xfrm>
            <a:off x="1201783" y="1825625"/>
            <a:ext cx="10152017" cy="4351338"/>
          </a:xfrm>
        </p:spPr>
        <p:txBody>
          <a:bodyPr anchor="ctr">
            <a:normAutofit/>
          </a:bodyPr>
          <a:lstStyle/>
          <a:p>
            <a:r>
              <a:rPr lang="he-IL" b="1" dirty="0">
                <a:latin typeface="David" panose="020E0502060401010101" pitchFamily="34" charset="-79"/>
                <a:cs typeface="David" panose="020E0502060401010101" pitchFamily="34" charset="-79"/>
              </a:rPr>
              <a:t>פונקציית </a:t>
            </a:r>
            <a:r>
              <a:rPr lang="en-US" b="1" dirty="0" err="1">
                <a:latin typeface="David" panose="020E0502060401010101" pitchFamily="34" charset="-79"/>
                <a:cs typeface="David" panose="020E0502060401010101" pitchFamily="34" charset="-79"/>
              </a:rPr>
              <a:t>toggleLED</a:t>
            </a:r>
            <a:endParaRPr lang="en-US" dirty="0">
              <a:latin typeface="David" panose="020E0502060401010101" pitchFamily="34" charset="-79"/>
              <a:cs typeface="David" panose="020E0502060401010101" pitchFamily="34" charset="-79"/>
            </a:endParaRPr>
          </a:p>
          <a:p>
            <a:pPr marL="0" indent="0">
              <a:buNone/>
            </a:pPr>
            <a:r>
              <a:rPr lang="he-IL" dirty="0">
                <a:latin typeface="David" panose="020E0502060401010101" pitchFamily="34" charset="-79"/>
                <a:cs typeface="David" panose="020E0502060401010101" pitchFamily="34" charset="-79"/>
              </a:rPr>
              <a:t>פונקציה זו מדליקה את הנורה אם היא כבויה ומכבה אותה אם היא דולקת.</a:t>
            </a:r>
          </a:p>
          <a:p>
            <a:pPr marL="0" indent="0">
              <a:buNone/>
            </a:pPr>
            <a:r>
              <a:rPr lang="he-IL" dirty="0">
                <a:latin typeface="David" panose="020E0502060401010101" pitchFamily="34" charset="-79"/>
                <a:cs typeface="David" panose="020E0502060401010101" pitchFamily="34" charset="-79"/>
              </a:rPr>
              <a:t>הפונקציה מקבלת בית אחד כדי לסמן איזה נורה להדליק/לכבות ולא מחזירה שום ערך.</a:t>
            </a:r>
          </a:p>
          <a:p>
            <a:r>
              <a:rPr lang="he-IL" b="1" dirty="0">
                <a:latin typeface="David" panose="020E0502060401010101" pitchFamily="34" charset="-79"/>
                <a:cs typeface="David" panose="020E0502060401010101" pitchFamily="34" charset="-79"/>
              </a:rPr>
              <a:t>פונקציות </a:t>
            </a:r>
            <a:r>
              <a:rPr lang="en-US" b="1" dirty="0" err="1">
                <a:latin typeface="David" panose="020E0502060401010101" pitchFamily="34" charset="-79"/>
                <a:cs typeface="David" panose="020E0502060401010101" pitchFamily="34" charset="-79"/>
              </a:rPr>
              <a:t>print_msg</a:t>
            </a:r>
            <a:endParaRPr lang="en-US" b="1" dirty="0">
              <a:latin typeface="David" panose="020E0502060401010101" pitchFamily="34" charset="-79"/>
              <a:cs typeface="David" panose="020E0502060401010101" pitchFamily="34" charset="-79"/>
            </a:endParaRPr>
          </a:p>
          <a:p>
            <a:pPr marL="0" indent="0">
              <a:buNone/>
            </a:pPr>
            <a:r>
              <a:rPr lang="he-IL" dirty="0">
                <a:latin typeface="David" panose="020E0502060401010101" pitchFamily="34" charset="-79"/>
                <a:cs typeface="David" panose="020E0502060401010101" pitchFamily="34" charset="-79"/>
              </a:rPr>
              <a:t>מדפיסות למסך מחרוזות.</a:t>
            </a:r>
          </a:p>
          <a:p>
            <a:r>
              <a:rPr lang="he-IL" b="1" dirty="0">
                <a:latin typeface="David" panose="020E0502060401010101" pitchFamily="34" charset="-79"/>
                <a:cs typeface="David" panose="020E0502060401010101" pitchFamily="34" charset="-79"/>
              </a:rPr>
              <a:t>פונקציית </a:t>
            </a:r>
            <a:r>
              <a:rPr lang="en-US" b="1" dirty="0" err="1">
                <a:latin typeface="David" panose="020E0502060401010101" pitchFamily="34" charset="-79"/>
                <a:cs typeface="David" panose="020E0502060401010101" pitchFamily="34" charset="-79"/>
              </a:rPr>
              <a:t>Print_Score</a:t>
            </a:r>
            <a:endParaRPr lang="en-US" dirty="0">
              <a:latin typeface="David" panose="020E0502060401010101" pitchFamily="34" charset="-79"/>
              <a:cs typeface="David" panose="020E0502060401010101" pitchFamily="34" charset="-79"/>
            </a:endParaRPr>
          </a:p>
          <a:p>
            <a:pPr marL="0" indent="0">
              <a:buNone/>
            </a:pPr>
            <a:r>
              <a:rPr lang="he-IL" dirty="0">
                <a:latin typeface="David" panose="020E0502060401010101" pitchFamily="34" charset="-79"/>
                <a:cs typeface="David" panose="020E0502060401010101" pitchFamily="34" charset="-79"/>
              </a:rPr>
              <a:t>מדפיסה למסך את התוצאה העדכנית.</a:t>
            </a:r>
            <a:endParaRPr lang="he-IL" sz="32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3142580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F43FE41-DF4E-4D16-861D-FF3181CF54D5}"/>
              </a:ext>
            </a:extLst>
          </p:cNvPr>
          <p:cNvSpPr>
            <a:spLocks noGrp="1"/>
          </p:cNvSpPr>
          <p:nvPr>
            <p:ph type="title"/>
          </p:nvPr>
        </p:nvSpPr>
        <p:spPr>
          <a:xfrm>
            <a:off x="838200" y="681037"/>
            <a:ext cx="10515600" cy="1460500"/>
          </a:xfrm>
        </p:spPr>
        <p:txBody>
          <a:bodyPr>
            <a:normAutofit/>
          </a:bodyPr>
          <a:lstStyle/>
          <a:p>
            <a:pPr algn="ctr"/>
            <a:r>
              <a:rPr lang="he-IL" sz="6000" b="1" dirty="0">
                <a:latin typeface="David" panose="020E0502060401010101" pitchFamily="34" charset="-79"/>
                <a:cs typeface="David" panose="020E0502060401010101" pitchFamily="34" charset="-79"/>
              </a:rPr>
              <a:t>בעיות שנתקלנו בדרך</a:t>
            </a:r>
            <a:endParaRPr lang="he-IL" dirty="0">
              <a:latin typeface="David" panose="020E0502060401010101" pitchFamily="34" charset="-79"/>
              <a:cs typeface="David" panose="020E0502060401010101" pitchFamily="34" charset="-79"/>
            </a:endParaRPr>
          </a:p>
        </p:txBody>
      </p:sp>
      <p:sp>
        <p:nvSpPr>
          <p:cNvPr id="3" name="מציין מיקום תוכן 2">
            <a:extLst>
              <a:ext uri="{FF2B5EF4-FFF2-40B4-BE49-F238E27FC236}">
                <a16:creationId xmlns:a16="http://schemas.microsoft.com/office/drawing/2014/main" id="{6A8ED1B0-9A03-4E5D-8433-3E22A7BF0272}"/>
              </a:ext>
            </a:extLst>
          </p:cNvPr>
          <p:cNvSpPr>
            <a:spLocks noGrp="1"/>
          </p:cNvSpPr>
          <p:nvPr>
            <p:ph idx="1"/>
          </p:nvPr>
        </p:nvSpPr>
        <p:spPr>
          <a:xfrm>
            <a:off x="838200" y="2034633"/>
            <a:ext cx="10515600" cy="4351338"/>
          </a:xfrm>
        </p:spPr>
        <p:txBody>
          <a:bodyPr anchor="ctr">
            <a:normAutofit/>
          </a:bodyPr>
          <a:lstStyle/>
          <a:p>
            <a:r>
              <a:rPr lang="he-IL" dirty="0">
                <a:latin typeface="David" panose="020E0502060401010101" pitchFamily="34" charset="-79"/>
                <a:cs typeface="David" panose="020E0502060401010101" pitchFamily="34" charset="-79"/>
              </a:rPr>
              <a:t>לצורך הפרויקט, התשמשנו בחיישן </a:t>
            </a:r>
            <a:r>
              <a:rPr lang="en-US" dirty="0">
                <a:latin typeface="David" panose="020E0502060401010101" pitchFamily="34" charset="-79"/>
                <a:cs typeface="David" panose="020E0502060401010101" pitchFamily="34" charset="-79"/>
              </a:rPr>
              <a:t>L-IR-T5B </a:t>
            </a:r>
            <a:r>
              <a:rPr lang="he-IL" dirty="0">
                <a:latin typeface="David" panose="020E0502060401010101" pitchFamily="34" charset="-79"/>
                <a:cs typeface="David" panose="020E0502060401010101" pitchFamily="34" charset="-79"/>
              </a:rPr>
              <a:t>אך לאחר בדיקות תקינות גילינו שהחיישן לא מוציא מתח כנדרש. החלפת חיישן, לחיישנים מסוג </a:t>
            </a:r>
            <a:r>
              <a:rPr lang="en-US" dirty="0">
                <a:latin typeface="David" panose="020E0502060401010101" pitchFamily="34" charset="-79"/>
                <a:cs typeface="David" panose="020E0502060401010101" pitchFamily="34" charset="-79"/>
              </a:rPr>
              <a:t>VS1838B </a:t>
            </a:r>
            <a:r>
              <a:rPr lang="he-IL" dirty="0">
                <a:latin typeface="David" panose="020E0502060401010101" pitchFamily="34" charset="-79"/>
                <a:cs typeface="David" panose="020E0502060401010101" pitchFamily="34" charset="-79"/>
              </a:rPr>
              <a:t>שכבר מגבירים את האות בצורה מובנית.</a:t>
            </a:r>
          </a:p>
          <a:p>
            <a:r>
              <a:rPr lang="he-IL" dirty="0">
                <a:latin typeface="David" panose="020E0502060401010101" pitchFamily="34" charset="-79"/>
                <a:cs typeface="David" panose="020E0502060401010101" pitchFamily="34" charset="-79"/>
              </a:rPr>
              <a:t>הפעלת ה</a:t>
            </a:r>
            <a:r>
              <a:rPr lang="en-US" dirty="0">
                <a:latin typeface="David" panose="020E0502060401010101" pitchFamily="34" charset="-79"/>
                <a:cs typeface="David" panose="020E0502060401010101" pitchFamily="34" charset="-79"/>
              </a:rPr>
              <a:t>ADC</a:t>
            </a:r>
            <a:r>
              <a:rPr lang="he-IL" dirty="0">
                <a:latin typeface="David" panose="020E0502060401010101" pitchFamily="34" charset="-79"/>
                <a:cs typeface="David" panose="020E0502060401010101" pitchFamily="34" charset="-79"/>
              </a:rPr>
              <a:t> על מנת לשפר את האנליזה של פגיעה. לאחר כמה ימים מאוד מתסכלים וניסיונות של אדם לא הצלחנו להפעיל את ה</a:t>
            </a:r>
            <a:r>
              <a:rPr lang="en-US" dirty="0">
                <a:latin typeface="David" panose="020E0502060401010101" pitchFamily="34" charset="-79"/>
                <a:cs typeface="David" panose="020E0502060401010101" pitchFamily="34" charset="-79"/>
              </a:rPr>
              <a:t>ADC</a:t>
            </a:r>
            <a:r>
              <a:rPr lang="he-IL" dirty="0">
                <a:latin typeface="David" panose="020E0502060401010101" pitchFamily="34" charset="-79"/>
                <a:cs typeface="David" panose="020E0502060401010101" pitchFamily="34" charset="-79"/>
              </a:rPr>
              <a:t>. </a:t>
            </a:r>
            <a:br>
              <a:rPr lang="en-US" dirty="0">
                <a:latin typeface="David" panose="020E0502060401010101" pitchFamily="34" charset="-79"/>
                <a:cs typeface="David" panose="020E0502060401010101" pitchFamily="34" charset="-79"/>
              </a:rPr>
            </a:br>
            <a:r>
              <a:rPr lang="he-IL" dirty="0">
                <a:latin typeface="David" panose="020E0502060401010101" pitchFamily="34" charset="-79"/>
                <a:cs typeface="David" panose="020E0502060401010101" pitchFamily="34" charset="-79"/>
              </a:rPr>
              <a:t>חיברנו את החיישן לכניסה דיגיטלית.</a:t>
            </a:r>
          </a:p>
          <a:p>
            <a:endParaRPr lang="he-IL" sz="3000" b="0" dirty="0">
              <a:effectLst/>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5759836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F43FE41-DF4E-4D16-861D-FF3181CF54D5}"/>
              </a:ext>
            </a:extLst>
          </p:cNvPr>
          <p:cNvSpPr>
            <a:spLocks noGrp="1"/>
          </p:cNvSpPr>
          <p:nvPr>
            <p:ph type="title"/>
          </p:nvPr>
        </p:nvSpPr>
        <p:spPr>
          <a:xfrm>
            <a:off x="838200" y="347662"/>
            <a:ext cx="10515600" cy="1460500"/>
          </a:xfrm>
        </p:spPr>
        <p:txBody>
          <a:bodyPr>
            <a:normAutofit/>
          </a:bodyPr>
          <a:lstStyle/>
          <a:p>
            <a:pPr algn="ctr"/>
            <a:r>
              <a:rPr lang="he-IL" sz="6000" b="1" dirty="0">
                <a:latin typeface="David" panose="020E0502060401010101" pitchFamily="34" charset="-79"/>
                <a:cs typeface="David" panose="020E0502060401010101" pitchFamily="34" charset="-79"/>
              </a:rPr>
              <a:t>בעיות שנתקלנו בדרך</a:t>
            </a:r>
            <a:endParaRPr lang="he-IL" dirty="0">
              <a:latin typeface="David" panose="020E0502060401010101" pitchFamily="34" charset="-79"/>
              <a:cs typeface="David" panose="020E0502060401010101" pitchFamily="34" charset="-79"/>
            </a:endParaRPr>
          </a:p>
        </p:txBody>
      </p:sp>
      <p:sp>
        <p:nvSpPr>
          <p:cNvPr id="3" name="מציין מיקום תוכן 2">
            <a:extLst>
              <a:ext uri="{FF2B5EF4-FFF2-40B4-BE49-F238E27FC236}">
                <a16:creationId xmlns:a16="http://schemas.microsoft.com/office/drawing/2014/main" id="{6A8ED1B0-9A03-4E5D-8433-3E22A7BF0272}"/>
              </a:ext>
            </a:extLst>
          </p:cNvPr>
          <p:cNvSpPr>
            <a:spLocks noGrp="1"/>
          </p:cNvSpPr>
          <p:nvPr>
            <p:ph idx="1"/>
          </p:nvPr>
        </p:nvSpPr>
        <p:spPr>
          <a:xfrm>
            <a:off x="838200" y="1808162"/>
            <a:ext cx="10515600" cy="4351338"/>
          </a:xfrm>
        </p:spPr>
        <p:txBody>
          <a:bodyPr anchor="ctr">
            <a:normAutofit/>
          </a:bodyPr>
          <a:lstStyle/>
          <a:p>
            <a:pPr marL="228600" lvl="1" fontAlgn="base">
              <a:spcBef>
                <a:spcPts val="1000"/>
              </a:spcBef>
            </a:pPr>
            <a:r>
              <a:rPr lang="he-IL" sz="2800" dirty="0">
                <a:latin typeface="David" panose="020E0502060401010101" pitchFamily="34" charset="-79"/>
                <a:cs typeface="David" panose="020E0502060401010101" pitchFamily="34" charset="-79"/>
              </a:rPr>
              <a:t>שניסינו לחבר שני בקרים לשרת אחד באמצעות </a:t>
            </a:r>
            <a:r>
              <a:rPr lang="en-US" sz="2800" dirty="0">
                <a:latin typeface="David" panose="020E0502060401010101" pitchFamily="34" charset="-79"/>
                <a:cs typeface="David" panose="020E0502060401010101" pitchFamily="34" charset="-79"/>
              </a:rPr>
              <a:t> </a:t>
            </a:r>
            <a:r>
              <a:rPr lang="en-US" sz="2800" dirty="0" err="1">
                <a:latin typeface="David" panose="020E0502060401010101" pitchFamily="34" charset="-79"/>
                <a:cs typeface="David" panose="020E0502060401010101" pitchFamily="34" charset="-79"/>
              </a:rPr>
              <a:t>SimpliciTI</a:t>
            </a:r>
            <a:r>
              <a:rPr lang="en-US" sz="2800" dirty="0">
                <a:latin typeface="David" panose="020E0502060401010101" pitchFamily="34" charset="-79"/>
                <a:cs typeface="David" panose="020E0502060401010101" pitchFamily="34" charset="-79"/>
              </a:rPr>
              <a:t> </a:t>
            </a:r>
            <a:r>
              <a:rPr lang="he-IL" sz="2800" dirty="0">
                <a:latin typeface="David" panose="020E0502060401010101" pitchFamily="34" charset="-79"/>
                <a:cs typeface="David" panose="020E0502060401010101" pitchFamily="34" charset="-79"/>
              </a:rPr>
              <a:t>הם לא תקשרו רוב הזמן. אחרי </a:t>
            </a:r>
            <a:r>
              <a:rPr lang="he-IL" sz="2800" dirty="0" err="1">
                <a:latin typeface="David" panose="020E0502060401010101" pitchFamily="34" charset="-79"/>
                <a:cs typeface="David" panose="020E0502060401010101" pitchFamily="34" charset="-79"/>
              </a:rPr>
              <a:t>דיבאג</a:t>
            </a:r>
            <a:r>
              <a:rPr lang="he-IL" sz="2800" dirty="0">
                <a:latin typeface="David" panose="020E0502060401010101" pitchFamily="34" charset="-79"/>
                <a:cs typeface="David" panose="020E0502060401010101" pitchFamily="34" charset="-79"/>
              </a:rPr>
              <a:t> של כמה שעות גילינו שלבקרים יש מספר ליד האנטנה ואם לשני בקרים יש את אותו מספר זה יוצר בעיות.</a:t>
            </a:r>
            <a:br>
              <a:rPr lang="en-US" sz="2800" dirty="0">
                <a:latin typeface="David" panose="020E0502060401010101" pitchFamily="34" charset="-79"/>
                <a:cs typeface="David" panose="020E0502060401010101" pitchFamily="34" charset="-79"/>
              </a:rPr>
            </a:br>
            <a:r>
              <a:rPr lang="he-IL" sz="2800" dirty="0">
                <a:latin typeface="David" panose="020E0502060401010101" pitchFamily="34" charset="-79"/>
                <a:cs typeface="David" panose="020E0502060401010101" pitchFamily="34" charset="-79"/>
              </a:rPr>
              <a:t>הפתרון להחליף לבקר עם מספר שונה</a:t>
            </a:r>
          </a:p>
          <a:p>
            <a:pPr marL="228600" lvl="1" fontAlgn="base">
              <a:spcBef>
                <a:spcPts val="1000"/>
              </a:spcBef>
            </a:pPr>
            <a:r>
              <a:rPr lang="he-IL" sz="2800" dirty="0">
                <a:latin typeface="David" panose="020E0502060401010101" pitchFamily="34" charset="-79"/>
                <a:cs typeface="David" panose="020E0502060401010101" pitchFamily="34" charset="-79"/>
              </a:rPr>
              <a:t>פרוטוקול </a:t>
            </a:r>
            <a:r>
              <a:rPr lang="en-US" sz="2800" dirty="0" err="1">
                <a:latin typeface="David" panose="020E0502060401010101" pitchFamily="34" charset="-79"/>
                <a:cs typeface="David" panose="020E0502060401010101" pitchFamily="34" charset="-79"/>
              </a:rPr>
              <a:t>SimpliciTI</a:t>
            </a:r>
            <a:r>
              <a:rPr lang="en-US" sz="2800" dirty="0">
                <a:latin typeface="David" panose="020E0502060401010101" pitchFamily="34" charset="-79"/>
                <a:cs typeface="David" panose="020E0502060401010101" pitchFamily="34" charset="-79"/>
              </a:rPr>
              <a:t> </a:t>
            </a:r>
            <a:r>
              <a:rPr lang="he-IL" sz="2800" dirty="0">
                <a:latin typeface="David" panose="020E0502060401010101" pitchFamily="34" charset="-79"/>
                <a:cs typeface="David" panose="020E0502060401010101" pitchFamily="34" charset="-79"/>
              </a:rPr>
              <a:t> משתמש בשגרת פסיקות (</a:t>
            </a:r>
            <a:r>
              <a:rPr lang="en-US" sz="2800" dirty="0">
                <a:latin typeface="David" panose="020E0502060401010101" pitchFamily="34" charset="-79"/>
                <a:cs typeface="David" panose="020E0502060401010101" pitchFamily="34" charset="-79"/>
              </a:rPr>
              <a:t>ISR - Interrupt Service Routine </a:t>
            </a:r>
            <a:r>
              <a:rPr lang="he-IL" sz="2800" dirty="0">
                <a:latin typeface="David" panose="020E0502060401010101" pitchFamily="34" charset="-79"/>
                <a:cs typeface="David" panose="020E0502060401010101" pitchFamily="34" charset="-79"/>
              </a:rPr>
              <a:t>) על </a:t>
            </a:r>
            <a:r>
              <a:rPr lang="en-US" sz="2800" dirty="0">
                <a:latin typeface="David" panose="020E0502060401010101" pitchFamily="34" charset="-79"/>
                <a:cs typeface="David" panose="020E0502060401010101" pitchFamily="34" charset="-79"/>
              </a:rPr>
              <a:t>port2 </a:t>
            </a:r>
            <a:r>
              <a:rPr lang="he-IL" sz="2800" dirty="0">
                <a:latin typeface="David" panose="020E0502060401010101" pitchFamily="34" charset="-79"/>
                <a:cs typeface="David" panose="020E0502060401010101" pitchFamily="34" charset="-79"/>
              </a:rPr>
              <a:t> וגם חיישן ה-</a:t>
            </a:r>
            <a:r>
              <a:rPr lang="he-IL" sz="2800" dirty="0" err="1">
                <a:latin typeface="David" panose="020E0502060401010101" pitchFamily="34" charset="-79"/>
                <a:cs typeface="David" panose="020E0502060401010101" pitchFamily="34" charset="-79"/>
              </a:rPr>
              <a:t>אא</a:t>
            </a:r>
            <a:r>
              <a:rPr lang="he-IL" sz="2800" dirty="0">
                <a:latin typeface="David" panose="020E0502060401010101" pitchFamily="34" charset="-79"/>
                <a:cs typeface="David" panose="020E0502060401010101" pitchFamily="34" charset="-79"/>
              </a:rPr>
              <a:t> מחובר ל </a:t>
            </a:r>
            <a:r>
              <a:rPr lang="en-US" sz="2800" dirty="0">
                <a:latin typeface="David" panose="020E0502060401010101" pitchFamily="34" charset="-79"/>
                <a:cs typeface="David" panose="020E0502060401010101" pitchFamily="34" charset="-79"/>
              </a:rPr>
              <a:t> port2 </a:t>
            </a:r>
            <a:r>
              <a:rPr lang="he-IL" sz="2800" dirty="0">
                <a:latin typeface="David" panose="020E0502060401010101" pitchFamily="34" charset="-79"/>
                <a:cs typeface="David" panose="020E0502060401010101" pitchFamily="34" charset="-79"/>
              </a:rPr>
              <a:t>עם פסיקות. חיבור של שני אלמנטים אלה ל </a:t>
            </a:r>
            <a:r>
              <a:rPr lang="en-US" sz="2800" dirty="0">
                <a:latin typeface="David" panose="020E0502060401010101" pitchFamily="34" charset="-79"/>
                <a:cs typeface="David" panose="020E0502060401010101" pitchFamily="34" charset="-79"/>
              </a:rPr>
              <a:t> port2 </a:t>
            </a:r>
            <a:r>
              <a:rPr lang="he-IL" sz="2800" dirty="0">
                <a:latin typeface="David" panose="020E0502060401010101" pitchFamily="34" charset="-79"/>
                <a:cs typeface="David" panose="020E0502060401010101" pitchFamily="34" charset="-79"/>
              </a:rPr>
              <a:t>מייצר בעיה בקומפילציה של הקוד של הגדרה כפולה של שגרת הפסיקות.</a:t>
            </a:r>
            <a:br>
              <a:rPr lang="en-US" sz="2800" dirty="0">
                <a:latin typeface="David" panose="020E0502060401010101" pitchFamily="34" charset="-79"/>
                <a:cs typeface="David" panose="020E0502060401010101" pitchFamily="34" charset="-79"/>
              </a:rPr>
            </a:br>
            <a:r>
              <a:rPr lang="he-IL" sz="2800" dirty="0">
                <a:latin typeface="David" panose="020E0502060401010101" pitchFamily="34" charset="-79"/>
                <a:cs typeface="David" panose="020E0502060401010101" pitchFamily="34" charset="-79"/>
              </a:rPr>
              <a:t>הפתרון היה למצוא את הקוד של ה </a:t>
            </a:r>
            <a:r>
              <a:rPr lang="en-US" sz="2800" dirty="0" err="1">
                <a:latin typeface="David" panose="020E0502060401010101" pitchFamily="34" charset="-79"/>
                <a:cs typeface="David" panose="020E0502060401010101" pitchFamily="34" charset="-79"/>
              </a:rPr>
              <a:t>SimpliciTI</a:t>
            </a:r>
            <a:r>
              <a:rPr lang="en-US" sz="2800" dirty="0">
                <a:latin typeface="David" panose="020E0502060401010101" pitchFamily="34" charset="-79"/>
                <a:cs typeface="David" panose="020E0502060401010101" pitchFamily="34" charset="-79"/>
              </a:rPr>
              <a:t> </a:t>
            </a:r>
            <a:r>
              <a:rPr lang="he-IL" sz="2800" dirty="0">
                <a:latin typeface="David" panose="020E0502060401010101" pitchFamily="34" charset="-79"/>
                <a:cs typeface="David" panose="020E0502060401010101" pitchFamily="34" charset="-79"/>
              </a:rPr>
              <a:t> בבקר ולשים בהערה את חתיכת הקוד של שגרת הפסיקות ואז להוסיף אותה לקוד הראשי של התוכנית</a:t>
            </a:r>
          </a:p>
        </p:txBody>
      </p:sp>
    </p:spTree>
    <p:extLst>
      <p:ext uri="{BB962C8B-B14F-4D97-AF65-F5344CB8AC3E}">
        <p14:creationId xmlns:p14="http://schemas.microsoft.com/office/powerpoint/2010/main" val="27886356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8CC38-40CE-4A49-86CE-7F275C037185}"/>
              </a:ext>
            </a:extLst>
          </p:cNvPr>
          <p:cNvSpPr>
            <a:spLocks noGrp="1"/>
          </p:cNvSpPr>
          <p:nvPr>
            <p:ph type="title"/>
          </p:nvPr>
        </p:nvSpPr>
        <p:spPr>
          <a:xfrm>
            <a:off x="838200" y="365125"/>
            <a:ext cx="10515600" cy="3063875"/>
          </a:xfrm>
        </p:spPr>
        <p:txBody>
          <a:bodyPr>
            <a:normAutofit/>
          </a:bodyPr>
          <a:lstStyle/>
          <a:p>
            <a:pPr algn="ctr"/>
            <a:r>
              <a:rPr lang="en-US" sz="6000" b="1" dirty="0">
                <a:solidFill>
                  <a:srgbClr val="CC0000"/>
                </a:solidFill>
              </a:rPr>
              <a:t>Thank you, </a:t>
            </a:r>
            <a:br>
              <a:rPr lang="en-US" sz="6000" b="1" dirty="0">
                <a:solidFill>
                  <a:srgbClr val="CC0000"/>
                </a:solidFill>
              </a:rPr>
            </a:br>
            <a:r>
              <a:rPr lang="en-US" sz="6000" b="1" dirty="0">
                <a:solidFill>
                  <a:srgbClr val="CC0000"/>
                </a:solidFill>
              </a:rPr>
              <a:t>and may the odds be forever in your favor</a:t>
            </a:r>
            <a:endParaRPr lang="he-IL" sz="6000" b="1" dirty="0">
              <a:solidFill>
                <a:srgbClr val="CC0000"/>
              </a:solidFill>
            </a:endParaRPr>
          </a:p>
        </p:txBody>
      </p:sp>
      <p:pic>
        <p:nvPicPr>
          <p:cNvPr id="5" name="Content Placeholder 4" descr="A picture containing drawing&#10;&#10;Description automatically generated">
            <a:extLst>
              <a:ext uri="{FF2B5EF4-FFF2-40B4-BE49-F238E27FC236}">
                <a16:creationId xmlns:a16="http://schemas.microsoft.com/office/drawing/2014/main" id="{9F7CD869-1ECC-403D-949F-8F06C06A4F0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379659" y="4438301"/>
            <a:ext cx="3432681" cy="2486374"/>
          </a:xfrm>
        </p:spPr>
      </p:pic>
    </p:spTree>
    <p:extLst>
      <p:ext uri="{BB962C8B-B14F-4D97-AF65-F5344CB8AC3E}">
        <p14:creationId xmlns:p14="http://schemas.microsoft.com/office/powerpoint/2010/main" val="3577670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F43FE41-DF4E-4D16-861D-FF3181CF54D5}"/>
              </a:ext>
            </a:extLst>
          </p:cNvPr>
          <p:cNvSpPr>
            <a:spLocks noGrp="1"/>
          </p:cNvSpPr>
          <p:nvPr>
            <p:ph type="title"/>
          </p:nvPr>
        </p:nvSpPr>
        <p:spPr>
          <a:xfrm>
            <a:off x="838200" y="681037"/>
            <a:ext cx="10515600" cy="1460500"/>
          </a:xfrm>
        </p:spPr>
        <p:txBody>
          <a:bodyPr>
            <a:normAutofit/>
          </a:bodyPr>
          <a:lstStyle/>
          <a:p>
            <a:pPr algn="ctr"/>
            <a:r>
              <a:rPr lang="he-IL" sz="6000" b="1" dirty="0">
                <a:latin typeface="David" panose="020E0502060401010101" pitchFamily="34" charset="-79"/>
                <a:cs typeface="David" panose="020E0502060401010101" pitchFamily="34" charset="-79"/>
              </a:rPr>
              <a:t>הפרויקט שלנו</a:t>
            </a:r>
            <a:endParaRPr lang="he-IL" dirty="0">
              <a:latin typeface="David" panose="020E0502060401010101" pitchFamily="34" charset="-79"/>
              <a:cs typeface="David" panose="020E0502060401010101" pitchFamily="34" charset="-79"/>
            </a:endParaRPr>
          </a:p>
        </p:txBody>
      </p:sp>
      <p:sp>
        <p:nvSpPr>
          <p:cNvPr id="3" name="מציין מיקום תוכן 2">
            <a:extLst>
              <a:ext uri="{FF2B5EF4-FFF2-40B4-BE49-F238E27FC236}">
                <a16:creationId xmlns:a16="http://schemas.microsoft.com/office/drawing/2014/main" id="{6A8ED1B0-9A03-4E5D-8433-3E22A7BF0272}"/>
              </a:ext>
            </a:extLst>
          </p:cNvPr>
          <p:cNvSpPr>
            <a:spLocks noGrp="1"/>
          </p:cNvSpPr>
          <p:nvPr>
            <p:ph idx="1"/>
          </p:nvPr>
        </p:nvSpPr>
        <p:spPr>
          <a:xfrm>
            <a:off x="838200" y="2034633"/>
            <a:ext cx="10515600" cy="4351338"/>
          </a:xfrm>
        </p:spPr>
        <p:txBody>
          <a:bodyPr anchor="ctr">
            <a:normAutofit/>
          </a:bodyPr>
          <a:lstStyle/>
          <a:p>
            <a:r>
              <a:rPr lang="he-IL" sz="3000" dirty="0">
                <a:latin typeface="David" panose="020E0502060401010101" pitchFamily="34" charset="-79"/>
                <a:cs typeface="David" panose="020E0502060401010101" pitchFamily="34" charset="-79"/>
              </a:rPr>
              <a:t>המשחק הוא "לייזר </a:t>
            </a:r>
            <a:r>
              <a:rPr lang="he-IL" sz="3000" dirty="0" err="1">
                <a:latin typeface="David" panose="020E0502060401010101" pitchFamily="34" charset="-79"/>
                <a:cs typeface="David" panose="020E0502060401010101" pitchFamily="34" charset="-79"/>
              </a:rPr>
              <a:t>טאג</a:t>
            </a:r>
            <a:r>
              <a:rPr lang="he-IL" sz="3000" dirty="0">
                <a:latin typeface="David" panose="020E0502060401010101" pitchFamily="34" charset="-79"/>
                <a:cs typeface="David" panose="020E0502060401010101" pitchFamily="34" charset="-79"/>
              </a:rPr>
              <a:t>", עם תוספת תקשורת אלחוטית בין אקדח לשרת ייעודי עם ממשק משתמש.</a:t>
            </a:r>
          </a:p>
          <a:p>
            <a:r>
              <a:rPr lang="he-IL" sz="3000" b="0" dirty="0">
                <a:effectLst/>
                <a:latin typeface="David" panose="020E0502060401010101" pitchFamily="34" charset="-79"/>
                <a:cs typeface="David" panose="020E0502060401010101" pitchFamily="34" charset="-79"/>
              </a:rPr>
              <a:t>מטרת השחקנים היא לפגוע ביריבם באמצעות האקדח המצורף, המנצח הוא השחקן הראשון שיצליח לפגוע </a:t>
            </a:r>
            <a:r>
              <a:rPr lang="en-US" sz="3000" b="0" dirty="0">
                <a:effectLst/>
                <a:latin typeface="David" panose="020E0502060401010101" pitchFamily="34" charset="-79"/>
                <a:cs typeface="David" panose="020E0502060401010101" pitchFamily="34" charset="-79"/>
              </a:rPr>
              <a:t>X</a:t>
            </a:r>
            <a:r>
              <a:rPr lang="he-IL" sz="3000" b="0" dirty="0">
                <a:effectLst/>
                <a:latin typeface="David" panose="020E0502060401010101" pitchFamily="34" charset="-79"/>
                <a:cs typeface="David" panose="020E0502060401010101" pitchFamily="34" charset="-79"/>
              </a:rPr>
              <a:t> פעמים בשחקן היריב .</a:t>
            </a:r>
          </a:p>
          <a:p>
            <a:r>
              <a:rPr lang="he-IL" sz="3000" dirty="0">
                <a:latin typeface="David" panose="020E0502060401010101" pitchFamily="34" charset="-79"/>
                <a:cs typeface="David" panose="020E0502060401010101" pitchFamily="34" charset="-79"/>
              </a:rPr>
              <a:t>תנאי המשחק נקבעים מראש ע"י השרת וניתן לשנותם בקוד, התנאים יכולים להיות מספר הפגיעות עד לסוף משחק או כמה זמן המשחק מתקיים.</a:t>
            </a:r>
            <a:br>
              <a:rPr lang="he-IL" sz="3000" dirty="0">
                <a:latin typeface="David" panose="020E0502060401010101" pitchFamily="34" charset="-79"/>
                <a:cs typeface="David" panose="020E0502060401010101" pitchFamily="34" charset="-79"/>
              </a:rPr>
            </a:br>
            <a:endParaRPr lang="he-IL" sz="30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34862336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F43FE41-DF4E-4D16-861D-FF3181CF54D5}"/>
              </a:ext>
            </a:extLst>
          </p:cNvPr>
          <p:cNvSpPr>
            <a:spLocks noGrp="1"/>
          </p:cNvSpPr>
          <p:nvPr>
            <p:ph type="title"/>
          </p:nvPr>
        </p:nvSpPr>
        <p:spPr>
          <a:xfrm>
            <a:off x="838200" y="681037"/>
            <a:ext cx="10515600" cy="1460500"/>
          </a:xfrm>
        </p:spPr>
        <p:txBody>
          <a:bodyPr>
            <a:normAutofit/>
          </a:bodyPr>
          <a:lstStyle/>
          <a:p>
            <a:pPr algn="ctr"/>
            <a:r>
              <a:rPr lang="he-IL" sz="6000" b="1" dirty="0">
                <a:latin typeface="David" panose="020E0502060401010101" pitchFamily="34" charset="-79"/>
                <a:cs typeface="David" panose="020E0502060401010101" pitchFamily="34" charset="-79"/>
              </a:rPr>
              <a:t>הפרויקט שלנו</a:t>
            </a:r>
            <a:endParaRPr lang="he-IL" dirty="0">
              <a:latin typeface="David" panose="020E0502060401010101" pitchFamily="34" charset="-79"/>
              <a:cs typeface="David" panose="020E0502060401010101" pitchFamily="34" charset="-79"/>
            </a:endParaRPr>
          </a:p>
        </p:txBody>
      </p:sp>
      <p:sp>
        <p:nvSpPr>
          <p:cNvPr id="3" name="מציין מיקום תוכן 2">
            <a:extLst>
              <a:ext uri="{FF2B5EF4-FFF2-40B4-BE49-F238E27FC236}">
                <a16:creationId xmlns:a16="http://schemas.microsoft.com/office/drawing/2014/main" id="{6A8ED1B0-9A03-4E5D-8433-3E22A7BF0272}"/>
              </a:ext>
            </a:extLst>
          </p:cNvPr>
          <p:cNvSpPr>
            <a:spLocks noGrp="1"/>
          </p:cNvSpPr>
          <p:nvPr>
            <p:ph idx="1"/>
          </p:nvPr>
        </p:nvSpPr>
        <p:spPr>
          <a:xfrm>
            <a:off x="838200" y="2034633"/>
            <a:ext cx="10515600" cy="4351338"/>
          </a:xfrm>
        </p:spPr>
        <p:txBody>
          <a:bodyPr anchor="ctr">
            <a:normAutofit/>
          </a:bodyPr>
          <a:lstStyle/>
          <a:p>
            <a:r>
              <a:rPr lang="he-IL" sz="3000" dirty="0">
                <a:latin typeface="David" panose="020E0502060401010101" pitchFamily="34" charset="-79"/>
                <a:cs typeface="David" panose="020E0502060401010101" pitchFamily="34" charset="-79"/>
              </a:rPr>
              <a:t>המערכת מורכבת מ 2 רכיבים: אקדח ושרת ועל מנת לשחק דרושים לפחות 2 אקדחים</a:t>
            </a:r>
            <a:r>
              <a:rPr lang="en-US" sz="3000" dirty="0">
                <a:latin typeface="David" panose="020E0502060401010101" pitchFamily="34" charset="-79"/>
                <a:cs typeface="David" panose="020E0502060401010101" pitchFamily="34" charset="-79"/>
              </a:rPr>
              <a:t> </a:t>
            </a:r>
            <a:r>
              <a:rPr lang="he-IL" sz="3000" dirty="0">
                <a:latin typeface="David" panose="020E0502060401010101" pitchFamily="34" charset="-79"/>
                <a:cs typeface="David" panose="020E0502060401010101" pitchFamily="34" charset="-79"/>
              </a:rPr>
              <a:t>(נכון להיום השרת מותאם לשני אקדחים).</a:t>
            </a:r>
            <a:br>
              <a:rPr lang="en-US" sz="3000" dirty="0">
                <a:latin typeface="David" panose="020E0502060401010101" pitchFamily="34" charset="-79"/>
                <a:cs typeface="David" panose="020E0502060401010101" pitchFamily="34" charset="-79"/>
              </a:rPr>
            </a:br>
            <a:endParaRPr lang="he-IL" sz="3000" b="0" dirty="0">
              <a:effectLst/>
              <a:latin typeface="David" panose="020E0502060401010101" pitchFamily="34" charset="-79"/>
              <a:cs typeface="David" panose="020E0502060401010101" pitchFamily="34" charset="-79"/>
            </a:endParaRPr>
          </a:p>
          <a:p>
            <a:r>
              <a:rPr lang="he-IL" sz="3000" dirty="0">
                <a:latin typeface="David" panose="020E0502060401010101" pitchFamily="34" charset="-79"/>
                <a:cs typeface="David" panose="020E0502060401010101" pitchFamily="34" charset="-79"/>
              </a:rPr>
              <a:t>על כל אקדח יש נורת </a:t>
            </a:r>
            <a:r>
              <a:rPr lang="he-IL" sz="3000" dirty="0" err="1">
                <a:latin typeface="David" panose="020E0502060401010101" pitchFamily="34" charset="-79"/>
                <a:cs typeface="David" panose="020E0502060401010101" pitchFamily="34" charset="-79"/>
              </a:rPr>
              <a:t>אינפרא</a:t>
            </a:r>
            <a:r>
              <a:rPr lang="he-IL" sz="3000" dirty="0">
                <a:latin typeface="David" panose="020E0502060401010101" pitchFamily="34" charset="-79"/>
                <a:cs typeface="David" panose="020E0502060401010101" pitchFamily="34" charset="-79"/>
              </a:rPr>
              <a:t> אדום וחיישן </a:t>
            </a:r>
            <a:r>
              <a:rPr lang="he-IL" sz="3000" dirty="0" err="1">
                <a:latin typeface="David" panose="020E0502060401010101" pitchFamily="34" charset="-79"/>
                <a:cs typeface="David" panose="020E0502060401010101" pitchFamily="34" charset="-79"/>
              </a:rPr>
              <a:t>אינפרא</a:t>
            </a:r>
            <a:r>
              <a:rPr lang="he-IL" sz="3000" dirty="0">
                <a:latin typeface="David" panose="020E0502060401010101" pitchFamily="34" charset="-79"/>
                <a:cs typeface="David" panose="020E0502060401010101" pitchFamily="34" charset="-79"/>
              </a:rPr>
              <a:t> אדום (</a:t>
            </a:r>
            <a:r>
              <a:rPr lang="he-IL" sz="3000" dirty="0" err="1">
                <a:latin typeface="David" panose="020E0502060401010101" pitchFamily="34" charset="-79"/>
                <a:cs typeface="David" panose="020E0502060401010101" pitchFamily="34" charset="-79"/>
              </a:rPr>
              <a:t>אא</a:t>
            </a:r>
            <a:r>
              <a:rPr lang="he-IL" sz="3000" dirty="0">
                <a:latin typeface="David" panose="020E0502060401010101" pitchFamily="34" charset="-79"/>
                <a:cs typeface="David" panose="020E0502060401010101" pitchFamily="34" charset="-79"/>
              </a:rPr>
              <a:t>), לחיצה על ההדק של האקדח תדליק את נורת ה-</a:t>
            </a:r>
            <a:r>
              <a:rPr lang="he-IL" sz="3000" dirty="0" err="1">
                <a:latin typeface="David" panose="020E0502060401010101" pitchFamily="34" charset="-79"/>
                <a:cs typeface="David" panose="020E0502060401010101" pitchFamily="34" charset="-79"/>
              </a:rPr>
              <a:t>אא</a:t>
            </a:r>
            <a:r>
              <a:rPr lang="he-IL" sz="3000" dirty="0">
                <a:latin typeface="David" panose="020E0502060401010101" pitchFamily="34" charset="-79"/>
                <a:cs typeface="David" panose="020E0502060401010101" pitchFamily="34" charset="-79"/>
              </a:rPr>
              <a:t>, וכאשר האקדח יכוון לגלאי ה-</a:t>
            </a:r>
            <a:r>
              <a:rPr lang="he-IL" sz="3000" dirty="0" err="1">
                <a:latin typeface="David" panose="020E0502060401010101" pitchFamily="34" charset="-79"/>
                <a:cs typeface="David" panose="020E0502060401010101" pitchFamily="34" charset="-79"/>
              </a:rPr>
              <a:t>אא</a:t>
            </a:r>
            <a:r>
              <a:rPr lang="he-IL" sz="3000" dirty="0">
                <a:latin typeface="David" panose="020E0502060401010101" pitchFamily="34" charset="-79"/>
                <a:cs typeface="David" panose="020E0502060401010101" pitchFamily="34" charset="-79"/>
              </a:rPr>
              <a:t> של האקדח שני, תירשם פגיעה באקדח ע"י נורית צבעונית ובנוסף האקדח הנפגע ישדר לשרת ע"מ לעקוב אחר התוצאה של המשחק.</a:t>
            </a:r>
            <a:endParaRPr lang="he-IL" sz="3000" b="0" dirty="0">
              <a:effectLst/>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13504805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F43FE41-DF4E-4D16-861D-FF3181CF54D5}"/>
              </a:ext>
            </a:extLst>
          </p:cNvPr>
          <p:cNvSpPr>
            <a:spLocks noGrp="1"/>
          </p:cNvSpPr>
          <p:nvPr>
            <p:ph type="title"/>
          </p:nvPr>
        </p:nvSpPr>
        <p:spPr>
          <a:xfrm>
            <a:off x="838200" y="681037"/>
            <a:ext cx="10515600" cy="1460500"/>
          </a:xfrm>
        </p:spPr>
        <p:txBody>
          <a:bodyPr>
            <a:normAutofit/>
          </a:bodyPr>
          <a:lstStyle/>
          <a:p>
            <a:pPr algn="ctr"/>
            <a:r>
              <a:rPr lang="he-IL" sz="6000" b="1" dirty="0">
                <a:latin typeface="David" panose="020E0502060401010101" pitchFamily="34" charset="-79"/>
                <a:cs typeface="David" panose="020E0502060401010101" pitchFamily="34" charset="-79"/>
              </a:rPr>
              <a:t>רכיבי המערכת</a:t>
            </a:r>
            <a:endParaRPr lang="he-IL" dirty="0">
              <a:latin typeface="David" panose="020E0502060401010101" pitchFamily="34" charset="-79"/>
              <a:cs typeface="David" panose="020E0502060401010101" pitchFamily="34" charset="-79"/>
            </a:endParaRPr>
          </a:p>
        </p:txBody>
      </p:sp>
      <p:sp>
        <p:nvSpPr>
          <p:cNvPr id="3" name="מציין מיקום תוכן 2">
            <a:extLst>
              <a:ext uri="{FF2B5EF4-FFF2-40B4-BE49-F238E27FC236}">
                <a16:creationId xmlns:a16="http://schemas.microsoft.com/office/drawing/2014/main" id="{6A8ED1B0-9A03-4E5D-8433-3E22A7BF0272}"/>
              </a:ext>
            </a:extLst>
          </p:cNvPr>
          <p:cNvSpPr>
            <a:spLocks noGrp="1"/>
          </p:cNvSpPr>
          <p:nvPr>
            <p:ph idx="1"/>
          </p:nvPr>
        </p:nvSpPr>
        <p:spPr>
          <a:xfrm>
            <a:off x="5421086" y="2021570"/>
            <a:ext cx="5932713" cy="2785564"/>
          </a:xfrm>
        </p:spPr>
        <p:txBody>
          <a:bodyPr>
            <a:noAutofit/>
          </a:bodyPr>
          <a:lstStyle/>
          <a:p>
            <a:pPr marL="0" indent="0">
              <a:buNone/>
            </a:pPr>
            <a:r>
              <a:rPr lang="he-IL" b="1" u="sng" dirty="0">
                <a:latin typeface="David" panose="020E0502060401010101" pitchFamily="34" charset="-79"/>
                <a:cs typeface="David" panose="020E0502060401010101" pitchFamily="34" charset="-79"/>
              </a:rPr>
              <a:t>רכיבי האקדח:</a:t>
            </a:r>
          </a:p>
          <a:p>
            <a:pPr lvl="1"/>
            <a:r>
              <a:rPr lang="he-IL" sz="2800" dirty="0">
                <a:latin typeface="David" panose="020E0502060401010101" pitchFamily="34" charset="-79"/>
                <a:cs typeface="David" panose="020E0502060401010101" pitchFamily="34" charset="-79"/>
              </a:rPr>
              <a:t>בקר </a:t>
            </a:r>
            <a:r>
              <a:rPr lang="en-US" sz="2800" dirty="0">
                <a:latin typeface="David" panose="020E0502060401010101" pitchFamily="34" charset="-79"/>
                <a:cs typeface="David" panose="020E0502060401010101" pitchFamily="34" charset="-79"/>
              </a:rPr>
              <a:t>msp430f2274 </a:t>
            </a:r>
            <a:r>
              <a:rPr lang="he-IL" sz="2800" dirty="0">
                <a:latin typeface="David" panose="020E0502060401010101" pitchFamily="34" charset="-79"/>
                <a:cs typeface="David" panose="020E0502060401010101" pitchFamily="34" charset="-79"/>
              </a:rPr>
              <a:t>של חברת </a:t>
            </a:r>
            <a:r>
              <a:rPr lang="en-US" sz="2800" dirty="0">
                <a:latin typeface="David" panose="020E0502060401010101" pitchFamily="34" charset="-79"/>
                <a:cs typeface="David" panose="020E0502060401010101" pitchFamily="34" charset="-79"/>
              </a:rPr>
              <a:t>TI</a:t>
            </a:r>
          </a:p>
          <a:p>
            <a:pPr lvl="1" fontAlgn="base"/>
            <a:r>
              <a:rPr lang="he-IL" sz="2800" dirty="0">
                <a:latin typeface="David" panose="020E0502060401010101" pitchFamily="34" charset="-79"/>
                <a:cs typeface="David" panose="020E0502060401010101" pitchFamily="34" charset="-79"/>
              </a:rPr>
              <a:t>חיישן </a:t>
            </a:r>
            <a:r>
              <a:rPr lang="he-IL" sz="2800" dirty="0" err="1">
                <a:latin typeface="David" panose="020E0502060401010101" pitchFamily="34" charset="-79"/>
                <a:cs typeface="David" panose="020E0502060401010101" pitchFamily="34" charset="-79"/>
              </a:rPr>
              <a:t>אינפרא</a:t>
            </a:r>
            <a:r>
              <a:rPr lang="he-IL" sz="2800" dirty="0">
                <a:latin typeface="David" panose="020E0502060401010101" pitchFamily="34" charset="-79"/>
                <a:cs typeface="David" panose="020E0502060401010101" pitchFamily="34" charset="-79"/>
              </a:rPr>
              <a:t> אדום מסוג </a:t>
            </a:r>
            <a:r>
              <a:rPr lang="en-US" sz="2800" dirty="0">
                <a:latin typeface="David" panose="020E0502060401010101" pitchFamily="34" charset="-79"/>
                <a:cs typeface="David" panose="020E0502060401010101" pitchFamily="34" charset="-79"/>
              </a:rPr>
              <a:t>VS1838 </a:t>
            </a:r>
          </a:p>
          <a:p>
            <a:pPr lvl="1" fontAlgn="base"/>
            <a:r>
              <a:rPr lang="he-IL" sz="2800" dirty="0">
                <a:latin typeface="David" panose="020E0502060401010101" pitchFamily="34" charset="-79"/>
                <a:cs typeface="David" panose="020E0502060401010101" pitchFamily="34" charset="-79"/>
              </a:rPr>
              <a:t>נורת </a:t>
            </a:r>
            <a:r>
              <a:rPr lang="he-IL" sz="2800" dirty="0" err="1">
                <a:latin typeface="David" panose="020E0502060401010101" pitchFamily="34" charset="-79"/>
                <a:cs typeface="David" panose="020E0502060401010101" pitchFamily="34" charset="-79"/>
              </a:rPr>
              <a:t>אינפרא</a:t>
            </a:r>
            <a:r>
              <a:rPr lang="he-IL" sz="2800" dirty="0">
                <a:latin typeface="David" panose="020E0502060401010101" pitchFamily="34" charset="-79"/>
                <a:cs typeface="David" panose="020E0502060401010101" pitchFamily="34" charset="-79"/>
              </a:rPr>
              <a:t> אדום מסוג </a:t>
            </a:r>
            <a:r>
              <a:rPr lang="en-US" sz="2800" dirty="0">
                <a:latin typeface="David" panose="020E0502060401010101" pitchFamily="34" charset="-79"/>
                <a:cs typeface="David" panose="020E0502060401010101" pitchFamily="34" charset="-79"/>
              </a:rPr>
              <a:t>L-514EIR1C</a:t>
            </a:r>
          </a:p>
          <a:p>
            <a:pPr lvl="1" fontAlgn="base"/>
            <a:r>
              <a:rPr lang="he-IL" sz="2800" dirty="0">
                <a:latin typeface="David" panose="020E0502060401010101" pitchFamily="34" charset="-79"/>
                <a:cs typeface="David" panose="020E0502060401010101" pitchFamily="34" charset="-79"/>
              </a:rPr>
              <a:t>נוריות צבעוניות</a:t>
            </a:r>
          </a:p>
          <a:p>
            <a:pPr lvl="1" fontAlgn="base"/>
            <a:r>
              <a:rPr lang="he-IL" sz="2800" dirty="0">
                <a:latin typeface="David" panose="020E0502060401010101" pitchFamily="34" charset="-79"/>
                <a:cs typeface="David" panose="020E0502060401010101" pitchFamily="34" charset="-79"/>
              </a:rPr>
              <a:t>לחצן</a:t>
            </a:r>
          </a:p>
          <a:p>
            <a:pPr lvl="1" fontAlgn="base"/>
            <a:r>
              <a:rPr lang="he-IL" sz="2800" dirty="0">
                <a:latin typeface="David" panose="020E0502060401010101" pitchFamily="34" charset="-79"/>
                <a:cs typeface="David" panose="020E0502060401010101" pitchFamily="34" charset="-79"/>
              </a:rPr>
              <a:t>חוטים ,נגדים ,בית סוללה</a:t>
            </a:r>
          </a:p>
          <a:p>
            <a:pPr marL="0" indent="0" fontAlgn="base">
              <a:buNone/>
            </a:pPr>
            <a:br>
              <a:rPr lang="he-IL" dirty="0">
                <a:latin typeface="David" panose="020E0502060401010101" pitchFamily="34" charset="-79"/>
                <a:cs typeface="David" panose="020E0502060401010101" pitchFamily="34" charset="-79"/>
              </a:rPr>
            </a:br>
            <a:endParaRPr lang="he-IL" dirty="0">
              <a:latin typeface="David" panose="020E0502060401010101" pitchFamily="34" charset="-79"/>
              <a:cs typeface="David" panose="020E0502060401010101" pitchFamily="34" charset="-79"/>
            </a:endParaRPr>
          </a:p>
        </p:txBody>
      </p:sp>
      <p:sp>
        <p:nvSpPr>
          <p:cNvPr id="5" name="תיבת טקסט 4">
            <a:extLst>
              <a:ext uri="{FF2B5EF4-FFF2-40B4-BE49-F238E27FC236}">
                <a16:creationId xmlns:a16="http://schemas.microsoft.com/office/drawing/2014/main" id="{A49F5853-9D1C-4A90-9E2A-AB9C5255DED9}"/>
              </a:ext>
            </a:extLst>
          </p:cNvPr>
          <p:cNvSpPr txBox="1"/>
          <p:nvPr/>
        </p:nvSpPr>
        <p:spPr>
          <a:xfrm>
            <a:off x="705395" y="2021570"/>
            <a:ext cx="4271553" cy="2246769"/>
          </a:xfrm>
          <a:prstGeom prst="rect">
            <a:avLst/>
          </a:prstGeom>
          <a:noFill/>
        </p:spPr>
        <p:txBody>
          <a:bodyPr wrap="square" rtlCol="1">
            <a:spAutoFit/>
          </a:bodyPr>
          <a:lstStyle/>
          <a:p>
            <a:r>
              <a:rPr lang="he-IL" sz="2800" b="1" u="sng" dirty="0">
                <a:latin typeface="David" panose="020E0502060401010101" pitchFamily="34" charset="-79"/>
                <a:cs typeface="David" panose="020E0502060401010101" pitchFamily="34" charset="-79"/>
              </a:rPr>
              <a:t>רכיבי השרת:</a:t>
            </a:r>
          </a:p>
          <a:p>
            <a:pPr marL="742950" lvl="1" indent="-285750">
              <a:buFont typeface="Arial" panose="020B0604020202020204" pitchFamily="34" charset="0"/>
              <a:buChar char="•"/>
            </a:pPr>
            <a:r>
              <a:rPr lang="he-IL" sz="2800" dirty="0">
                <a:latin typeface="David" panose="020E0502060401010101" pitchFamily="34" charset="-79"/>
                <a:cs typeface="David" panose="020E0502060401010101" pitchFamily="34" charset="-79"/>
              </a:rPr>
              <a:t>בקר </a:t>
            </a:r>
            <a:r>
              <a:rPr lang="en-US" sz="2800" dirty="0">
                <a:latin typeface="David" panose="020E0502060401010101" pitchFamily="34" charset="-79"/>
                <a:cs typeface="David" panose="020E0502060401010101" pitchFamily="34" charset="-79"/>
              </a:rPr>
              <a:t>msp430f2274 </a:t>
            </a:r>
            <a:r>
              <a:rPr lang="he-IL" sz="2800" dirty="0">
                <a:latin typeface="David" panose="020E0502060401010101" pitchFamily="34" charset="-79"/>
                <a:cs typeface="David" panose="020E0502060401010101" pitchFamily="34" charset="-79"/>
              </a:rPr>
              <a:t>של חברת </a:t>
            </a:r>
            <a:r>
              <a:rPr lang="en-US" sz="2800" dirty="0">
                <a:latin typeface="David" panose="020E0502060401010101" pitchFamily="34" charset="-79"/>
                <a:cs typeface="David" panose="020E0502060401010101" pitchFamily="34" charset="-79"/>
              </a:rPr>
              <a:t>TI</a:t>
            </a:r>
          </a:p>
          <a:p>
            <a:pPr marL="742950" lvl="1" indent="-285750">
              <a:buFont typeface="Arial" panose="020B0604020202020204" pitchFamily="34" charset="0"/>
              <a:buChar char="•"/>
            </a:pPr>
            <a:r>
              <a:rPr lang="he-IL" sz="2800" dirty="0">
                <a:latin typeface="David" panose="020E0502060401010101" pitchFamily="34" charset="-79"/>
                <a:cs typeface="David" panose="020E0502060401010101" pitchFamily="34" charset="-79"/>
              </a:rPr>
              <a:t>הרחבת </a:t>
            </a:r>
            <a:r>
              <a:rPr lang="en-US" sz="2800" dirty="0">
                <a:latin typeface="David" panose="020E0502060401010101" pitchFamily="34" charset="-79"/>
                <a:cs typeface="David" panose="020E0502060401010101" pitchFamily="34" charset="-79"/>
              </a:rPr>
              <a:t>USB </a:t>
            </a:r>
            <a:r>
              <a:rPr lang="he-IL" sz="2800" dirty="0">
                <a:latin typeface="David" panose="020E0502060401010101" pitchFamily="34" charset="-79"/>
                <a:cs typeface="David" panose="020E0502060401010101" pitchFamily="34" charset="-79"/>
              </a:rPr>
              <a:t>לבקר</a:t>
            </a:r>
          </a:p>
          <a:p>
            <a:endParaRPr lang="he-IL" sz="2800" dirty="0"/>
          </a:p>
        </p:txBody>
      </p:sp>
      <p:sp>
        <p:nvSpPr>
          <p:cNvPr id="6" name="תיבת טקסט 5">
            <a:extLst>
              <a:ext uri="{FF2B5EF4-FFF2-40B4-BE49-F238E27FC236}">
                <a16:creationId xmlns:a16="http://schemas.microsoft.com/office/drawing/2014/main" id="{30C1295B-903A-4999-8398-9FE087A26154}"/>
              </a:ext>
            </a:extLst>
          </p:cNvPr>
          <p:cNvSpPr txBox="1"/>
          <p:nvPr/>
        </p:nvSpPr>
        <p:spPr>
          <a:xfrm>
            <a:off x="2246811" y="5404965"/>
            <a:ext cx="7210697" cy="830997"/>
          </a:xfrm>
          <a:prstGeom prst="rect">
            <a:avLst/>
          </a:prstGeom>
          <a:noFill/>
        </p:spPr>
        <p:txBody>
          <a:bodyPr wrap="square" rtlCol="1">
            <a:spAutoFit/>
          </a:bodyPr>
          <a:lstStyle/>
          <a:p>
            <a:pPr algn="ctr"/>
            <a:r>
              <a:rPr lang="he-IL" sz="2400" dirty="0">
                <a:latin typeface="David" panose="020E0502060401010101" pitchFamily="34" charset="-79"/>
                <a:cs typeface="David" panose="020E0502060401010101" pitchFamily="34" charset="-79"/>
              </a:rPr>
              <a:t>האלמנטים מתקשרים בצורה אלחוטית ע"י רכיבי האלחוט של הבקר ובעזרת פרוטוקול </a:t>
            </a:r>
            <a:r>
              <a:rPr lang="en-US" sz="2400" dirty="0" err="1">
                <a:latin typeface="David" panose="020E0502060401010101" pitchFamily="34" charset="-79"/>
                <a:cs typeface="David" panose="020E0502060401010101" pitchFamily="34" charset="-79"/>
              </a:rPr>
              <a:t>SimpliciTI</a:t>
            </a:r>
            <a:r>
              <a:rPr lang="he-IL" sz="2400" dirty="0">
                <a:latin typeface="David" panose="020E0502060401010101" pitchFamily="34" charset="-79"/>
                <a:cs typeface="David" panose="020E0502060401010101" pitchFamily="34" charset="-79"/>
              </a:rPr>
              <a:t>.</a:t>
            </a:r>
            <a:endParaRPr lang="he-IL" sz="2400" dirty="0"/>
          </a:p>
        </p:txBody>
      </p:sp>
    </p:spTree>
    <p:extLst>
      <p:ext uri="{BB962C8B-B14F-4D97-AF65-F5344CB8AC3E}">
        <p14:creationId xmlns:p14="http://schemas.microsoft.com/office/powerpoint/2010/main" val="41612729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indoor, hanging, rack, sitting&#10;&#10;Description automatically generated">
            <a:extLst>
              <a:ext uri="{FF2B5EF4-FFF2-40B4-BE49-F238E27FC236}">
                <a16:creationId xmlns:a16="http://schemas.microsoft.com/office/drawing/2014/main" id="{2819D6F8-95F5-4A49-878E-04258BD43017}"/>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ackgroundRemoval t="6688" b="97563" l="6000" r="90000">
                        <a14:foregroundMark x1="66583" y1="89125" x2="66583" y2="89125"/>
                        <a14:foregroundMark x1="70167" y1="82438" x2="72839" y2="91122"/>
                        <a14:foregroundMark x1="69089" y1="97646" x2="64333" y2="98625"/>
                        <a14:foregroundMark x1="64333" y1="98625" x2="58583" y2="95375"/>
                        <a14:foregroundMark x1="58583" y1="95375" x2="58583" y2="90625"/>
                        <a14:foregroundMark x1="56094" y1="86744" x2="55417" y2="85688"/>
                        <a14:foregroundMark x1="58583" y1="90625" x2="57857" y2="89493"/>
                        <a14:foregroundMark x1="55417" y1="85688" x2="50583" y2="86750"/>
                        <a14:foregroundMark x1="68750" y1="97688" x2="60917" y2="96938"/>
                        <a14:foregroundMark x1="60917" y1="96938" x2="59583" y2="92188"/>
                        <a14:foregroundMark x1="59583" y1="92188" x2="68083" y2="91750"/>
                        <a14:foregroundMark x1="68083" y1="91750" x2="70690" y2="92124"/>
                        <a14:foregroundMark x1="69013" y1="97592" x2="67083" y2="98688"/>
                        <a14:foregroundMark x1="67083" y1="98688" x2="59833" y2="96688"/>
                        <a14:foregroundMark x1="59833" y1="96688" x2="58917" y2="95063"/>
                        <a14:foregroundMark x1="31250" y1="10375" x2="23500" y2="8125"/>
                        <a14:foregroundMark x1="23500" y1="8125" x2="15500" y2="9125"/>
                        <a14:foregroundMark x1="15500" y1="9125" x2="6000" y2="22750"/>
                        <a14:foregroundMark x1="6000" y1="22750" x2="14333" y2="23250"/>
                        <a14:foregroundMark x1="14333" y1="23250" x2="14417" y2="23250"/>
                        <a14:foregroundMark x1="16000" y1="8250" x2="18667" y2="6688"/>
                        <a14:foregroundMark x1="71833" y1="93188" x2="68083" y2="97563"/>
                        <a14:backgroundMark x1="56583" y1="86750" x2="57500" y2="86750"/>
                        <a14:backgroundMark x1="56833" y1="86938" x2="55167" y2="90375"/>
                        <a14:backgroundMark x1="72999" y1="94771" x2="73083" y2="96000"/>
                        <a14:backgroundMark x1="72750" y1="91125" x2="72923" y2="93654"/>
                        <a14:backgroundMark x1="73083" y1="96000" x2="70963" y2="97147"/>
                        <a14:backgroundMark x1="37167" y1="42250" x2="44083" y2="41750"/>
                      </a14:backgroundRemoval>
                    </a14:imgEffect>
                  </a14:imgLayer>
                </a14:imgProps>
              </a:ext>
              <a:ext uri="{28A0092B-C50C-407E-A947-70E740481C1C}">
                <a14:useLocalDpi xmlns:a14="http://schemas.microsoft.com/office/drawing/2010/main" val="0"/>
              </a:ext>
            </a:extLst>
          </a:blip>
          <a:stretch>
            <a:fillRect/>
          </a:stretch>
        </p:blipFill>
        <p:spPr>
          <a:xfrm rot="16200000">
            <a:off x="3044572" y="-1609727"/>
            <a:ext cx="6102856" cy="10077453"/>
          </a:xfrm>
        </p:spPr>
      </p:pic>
      <p:cxnSp>
        <p:nvCxnSpPr>
          <p:cNvPr id="7" name="Straight Arrow Connector 6">
            <a:extLst>
              <a:ext uri="{FF2B5EF4-FFF2-40B4-BE49-F238E27FC236}">
                <a16:creationId xmlns:a16="http://schemas.microsoft.com/office/drawing/2014/main" id="{0AFE1170-A435-4A81-9F5D-D05D10D67F83}"/>
              </a:ext>
            </a:extLst>
          </p:cNvPr>
          <p:cNvCxnSpPr/>
          <p:nvPr/>
        </p:nvCxnSpPr>
        <p:spPr>
          <a:xfrm flipH="1">
            <a:off x="6829425" y="838200"/>
            <a:ext cx="523875" cy="457200"/>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A587BADC-E15D-4A6D-B7A8-28675B8FC967}"/>
              </a:ext>
            </a:extLst>
          </p:cNvPr>
          <p:cNvSpPr txBox="1"/>
          <p:nvPr/>
        </p:nvSpPr>
        <p:spPr>
          <a:xfrm>
            <a:off x="7019925" y="468868"/>
            <a:ext cx="1390650" cy="369332"/>
          </a:xfrm>
          <a:prstGeom prst="rect">
            <a:avLst/>
          </a:prstGeom>
          <a:noFill/>
        </p:spPr>
        <p:txBody>
          <a:bodyPr wrap="square" rtlCol="1">
            <a:spAutoFit/>
          </a:bodyPr>
          <a:lstStyle/>
          <a:p>
            <a:r>
              <a:rPr lang="he-IL" dirty="0"/>
              <a:t>לחצן הדלקה</a:t>
            </a:r>
          </a:p>
        </p:txBody>
      </p:sp>
      <p:cxnSp>
        <p:nvCxnSpPr>
          <p:cNvPr id="9" name="Straight Arrow Connector 8">
            <a:extLst>
              <a:ext uri="{FF2B5EF4-FFF2-40B4-BE49-F238E27FC236}">
                <a16:creationId xmlns:a16="http://schemas.microsoft.com/office/drawing/2014/main" id="{0EAFF738-DEA8-48FE-BAB6-D58CCE4236A8}"/>
              </a:ext>
            </a:extLst>
          </p:cNvPr>
          <p:cNvCxnSpPr/>
          <p:nvPr/>
        </p:nvCxnSpPr>
        <p:spPr>
          <a:xfrm flipH="1">
            <a:off x="10991850" y="1809750"/>
            <a:ext cx="523875" cy="457200"/>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7C72FC02-016A-4468-A0DB-F51B9651A99E}"/>
              </a:ext>
            </a:extLst>
          </p:cNvPr>
          <p:cNvSpPr txBox="1"/>
          <p:nvPr/>
        </p:nvSpPr>
        <p:spPr>
          <a:xfrm>
            <a:off x="10763251" y="1440418"/>
            <a:ext cx="1123950" cy="369332"/>
          </a:xfrm>
          <a:prstGeom prst="rect">
            <a:avLst/>
          </a:prstGeom>
          <a:noFill/>
        </p:spPr>
        <p:txBody>
          <a:bodyPr wrap="square" rtlCol="1">
            <a:spAutoFit/>
          </a:bodyPr>
          <a:lstStyle/>
          <a:p>
            <a:r>
              <a:rPr lang="he-IL" dirty="0"/>
              <a:t>נורת </a:t>
            </a:r>
            <a:r>
              <a:rPr lang="he-IL" dirty="0" err="1"/>
              <a:t>אא</a:t>
            </a:r>
            <a:endParaRPr lang="he-IL" dirty="0"/>
          </a:p>
        </p:txBody>
      </p:sp>
      <p:sp>
        <p:nvSpPr>
          <p:cNvPr id="12" name="TextBox 11">
            <a:extLst>
              <a:ext uri="{FF2B5EF4-FFF2-40B4-BE49-F238E27FC236}">
                <a16:creationId xmlns:a16="http://schemas.microsoft.com/office/drawing/2014/main" id="{E87C71B3-EF3B-4F85-B1B2-93807B68B0A3}"/>
              </a:ext>
            </a:extLst>
          </p:cNvPr>
          <p:cNvSpPr txBox="1"/>
          <p:nvPr/>
        </p:nvSpPr>
        <p:spPr>
          <a:xfrm>
            <a:off x="6391275" y="4288393"/>
            <a:ext cx="1390650" cy="369332"/>
          </a:xfrm>
          <a:prstGeom prst="rect">
            <a:avLst/>
          </a:prstGeom>
          <a:noFill/>
        </p:spPr>
        <p:txBody>
          <a:bodyPr wrap="square" rtlCol="1">
            <a:spAutoFit/>
          </a:bodyPr>
          <a:lstStyle/>
          <a:p>
            <a:r>
              <a:rPr lang="he-IL" dirty="0"/>
              <a:t>בקר </a:t>
            </a:r>
            <a:r>
              <a:rPr lang="en-US" dirty="0"/>
              <a:t>MSP</a:t>
            </a:r>
            <a:endParaRPr lang="he-IL" dirty="0"/>
          </a:p>
        </p:txBody>
      </p:sp>
      <p:cxnSp>
        <p:nvCxnSpPr>
          <p:cNvPr id="14" name="Straight Arrow Connector 13">
            <a:extLst>
              <a:ext uri="{FF2B5EF4-FFF2-40B4-BE49-F238E27FC236}">
                <a16:creationId xmlns:a16="http://schemas.microsoft.com/office/drawing/2014/main" id="{B4B18099-2E5C-47E6-97AF-645765A58568}"/>
              </a:ext>
            </a:extLst>
          </p:cNvPr>
          <p:cNvCxnSpPr/>
          <p:nvPr/>
        </p:nvCxnSpPr>
        <p:spPr>
          <a:xfrm flipH="1" flipV="1">
            <a:off x="6391275" y="3590925"/>
            <a:ext cx="790575" cy="697468"/>
          </a:xfrm>
          <a:prstGeom prst="straightConnector1">
            <a:avLst/>
          </a:prstGeom>
          <a:ln w="57150">
            <a:tailEnd type="triangle"/>
          </a:ln>
        </p:spPr>
        <p:style>
          <a:lnRef idx="1">
            <a:schemeClr val="accent4"/>
          </a:lnRef>
          <a:fillRef idx="0">
            <a:schemeClr val="accent4"/>
          </a:fillRef>
          <a:effectRef idx="0">
            <a:schemeClr val="accent4"/>
          </a:effectRef>
          <a:fontRef idx="minor">
            <a:schemeClr val="tx1"/>
          </a:fontRef>
        </p:style>
      </p:cxnSp>
      <p:cxnSp>
        <p:nvCxnSpPr>
          <p:cNvPr id="15" name="Straight Arrow Connector 14">
            <a:extLst>
              <a:ext uri="{FF2B5EF4-FFF2-40B4-BE49-F238E27FC236}">
                <a16:creationId xmlns:a16="http://schemas.microsoft.com/office/drawing/2014/main" id="{75D2A457-B547-4AB4-82B9-41F1DDF4EBB2}"/>
              </a:ext>
            </a:extLst>
          </p:cNvPr>
          <p:cNvCxnSpPr/>
          <p:nvPr/>
        </p:nvCxnSpPr>
        <p:spPr>
          <a:xfrm flipH="1">
            <a:off x="9734551" y="838200"/>
            <a:ext cx="523875" cy="457200"/>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84557172-959A-4560-80A6-2F6C7346D0E9}"/>
              </a:ext>
            </a:extLst>
          </p:cNvPr>
          <p:cNvSpPr txBox="1"/>
          <p:nvPr/>
        </p:nvSpPr>
        <p:spPr>
          <a:xfrm>
            <a:off x="9839326" y="526018"/>
            <a:ext cx="1390650" cy="369332"/>
          </a:xfrm>
          <a:prstGeom prst="rect">
            <a:avLst/>
          </a:prstGeom>
          <a:noFill/>
        </p:spPr>
        <p:txBody>
          <a:bodyPr wrap="square" rtlCol="1">
            <a:spAutoFit/>
          </a:bodyPr>
          <a:lstStyle/>
          <a:p>
            <a:r>
              <a:rPr lang="he-IL" dirty="0"/>
              <a:t>חיישן </a:t>
            </a:r>
            <a:r>
              <a:rPr lang="he-IL" dirty="0" err="1"/>
              <a:t>אא</a:t>
            </a:r>
            <a:endParaRPr lang="he-IL" dirty="0"/>
          </a:p>
        </p:txBody>
      </p:sp>
      <p:cxnSp>
        <p:nvCxnSpPr>
          <p:cNvPr id="17" name="Straight Arrow Connector 16">
            <a:extLst>
              <a:ext uri="{FF2B5EF4-FFF2-40B4-BE49-F238E27FC236}">
                <a16:creationId xmlns:a16="http://schemas.microsoft.com/office/drawing/2014/main" id="{823B5571-0678-403E-AC81-81EF12872628}"/>
              </a:ext>
            </a:extLst>
          </p:cNvPr>
          <p:cNvCxnSpPr>
            <a:cxnSpLocks/>
          </p:cNvCxnSpPr>
          <p:nvPr/>
        </p:nvCxnSpPr>
        <p:spPr>
          <a:xfrm flipH="1">
            <a:off x="6260306" y="710684"/>
            <a:ext cx="7145" cy="470416"/>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FEDC77BF-329A-4F1E-8022-C1926BE04B8F}"/>
              </a:ext>
            </a:extLst>
          </p:cNvPr>
          <p:cNvSpPr txBox="1"/>
          <p:nvPr/>
        </p:nvSpPr>
        <p:spPr>
          <a:xfrm>
            <a:off x="5172076" y="383667"/>
            <a:ext cx="1752599" cy="369332"/>
          </a:xfrm>
          <a:prstGeom prst="rect">
            <a:avLst/>
          </a:prstGeom>
          <a:noFill/>
        </p:spPr>
        <p:txBody>
          <a:bodyPr wrap="square" rtlCol="1">
            <a:spAutoFit/>
          </a:bodyPr>
          <a:lstStyle/>
          <a:p>
            <a:r>
              <a:rPr lang="he-IL" dirty="0"/>
              <a:t>נורת </a:t>
            </a:r>
            <a:r>
              <a:rPr lang="en-US" dirty="0"/>
              <a:t>LED</a:t>
            </a:r>
            <a:r>
              <a:rPr lang="he-IL" dirty="0"/>
              <a:t> חיצונית</a:t>
            </a:r>
          </a:p>
        </p:txBody>
      </p:sp>
      <p:cxnSp>
        <p:nvCxnSpPr>
          <p:cNvPr id="24" name="Straight Arrow Connector 23">
            <a:extLst>
              <a:ext uri="{FF2B5EF4-FFF2-40B4-BE49-F238E27FC236}">
                <a16:creationId xmlns:a16="http://schemas.microsoft.com/office/drawing/2014/main" id="{2434FB73-2315-47A5-A764-10DA86B97205}"/>
              </a:ext>
            </a:extLst>
          </p:cNvPr>
          <p:cNvCxnSpPr>
            <a:cxnSpLocks/>
          </p:cNvCxnSpPr>
          <p:nvPr/>
        </p:nvCxnSpPr>
        <p:spPr>
          <a:xfrm flipV="1">
            <a:off x="1414463" y="3429000"/>
            <a:ext cx="1509712" cy="304276"/>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
        <p:nvSpPr>
          <p:cNvPr id="25" name="TextBox 24">
            <a:extLst>
              <a:ext uri="{FF2B5EF4-FFF2-40B4-BE49-F238E27FC236}">
                <a16:creationId xmlns:a16="http://schemas.microsoft.com/office/drawing/2014/main" id="{0ACC3195-F911-4C9C-A5F1-27E921183F49}"/>
              </a:ext>
            </a:extLst>
          </p:cNvPr>
          <p:cNvSpPr txBox="1"/>
          <p:nvPr/>
        </p:nvSpPr>
        <p:spPr>
          <a:xfrm>
            <a:off x="431010" y="3754993"/>
            <a:ext cx="1752599" cy="646331"/>
          </a:xfrm>
          <a:prstGeom prst="rect">
            <a:avLst/>
          </a:prstGeom>
          <a:noFill/>
        </p:spPr>
        <p:txBody>
          <a:bodyPr wrap="square" rtlCol="1">
            <a:spAutoFit/>
          </a:bodyPr>
          <a:lstStyle/>
          <a:p>
            <a:r>
              <a:rPr lang="he-IL" dirty="0"/>
              <a:t>לחצן להפעלת נורת </a:t>
            </a:r>
            <a:r>
              <a:rPr lang="he-IL" dirty="0" err="1"/>
              <a:t>אא</a:t>
            </a:r>
            <a:endParaRPr lang="he-IL" dirty="0"/>
          </a:p>
        </p:txBody>
      </p:sp>
      <p:cxnSp>
        <p:nvCxnSpPr>
          <p:cNvPr id="27" name="Straight Arrow Connector 26">
            <a:extLst>
              <a:ext uri="{FF2B5EF4-FFF2-40B4-BE49-F238E27FC236}">
                <a16:creationId xmlns:a16="http://schemas.microsoft.com/office/drawing/2014/main" id="{4085E803-1710-49D7-AE22-996AF5A79F08}"/>
              </a:ext>
            </a:extLst>
          </p:cNvPr>
          <p:cNvCxnSpPr>
            <a:cxnSpLocks/>
          </p:cNvCxnSpPr>
          <p:nvPr/>
        </p:nvCxnSpPr>
        <p:spPr>
          <a:xfrm>
            <a:off x="2114550" y="1675889"/>
            <a:ext cx="1152525" cy="667261"/>
          </a:xfrm>
          <a:prstGeom prst="straightConnector1">
            <a:avLst/>
          </a:prstGeom>
          <a:ln w="57150">
            <a:tailEnd type="triangle"/>
          </a:ln>
        </p:spPr>
        <p:style>
          <a:lnRef idx="1">
            <a:schemeClr val="accent4"/>
          </a:lnRef>
          <a:fillRef idx="0">
            <a:schemeClr val="accent4"/>
          </a:fillRef>
          <a:effectRef idx="0">
            <a:schemeClr val="accent4"/>
          </a:effectRef>
          <a:fontRef idx="minor">
            <a:schemeClr val="tx1"/>
          </a:fontRef>
        </p:style>
      </p:cxnSp>
      <p:sp>
        <p:nvSpPr>
          <p:cNvPr id="28" name="TextBox 27">
            <a:extLst>
              <a:ext uri="{FF2B5EF4-FFF2-40B4-BE49-F238E27FC236}">
                <a16:creationId xmlns:a16="http://schemas.microsoft.com/office/drawing/2014/main" id="{1C87C1EA-09CB-40B8-8D8A-4CD84E712789}"/>
              </a:ext>
            </a:extLst>
          </p:cNvPr>
          <p:cNvSpPr txBox="1"/>
          <p:nvPr/>
        </p:nvSpPr>
        <p:spPr>
          <a:xfrm>
            <a:off x="919164" y="1029558"/>
            <a:ext cx="1752599" cy="646331"/>
          </a:xfrm>
          <a:prstGeom prst="rect">
            <a:avLst/>
          </a:prstGeom>
          <a:noFill/>
        </p:spPr>
        <p:txBody>
          <a:bodyPr wrap="square" rtlCol="1">
            <a:spAutoFit/>
          </a:bodyPr>
          <a:lstStyle/>
          <a:p>
            <a:r>
              <a:rPr lang="he-IL" dirty="0"/>
              <a:t>ספק מתח עבור נורת </a:t>
            </a:r>
            <a:r>
              <a:rPr lang="he-IL" dirty="0" err="1"/>
              <a:t>אא</a:t>
            </a:r>
            <a:r>
              <a:rPr lang="he-IL" dirty="0"/>
              <a:t> ולחצן</a:t>
            </a:r>
          </a:p>
        </p:txBody>
      </p:sp>
      <p:cxnSp>
        <p:nvCxnSpPr>
          <p:cNvPr id="32" name="Straight Arrow Connector 31">
            <a:extLst>
              <a:ext uri="{FF2B5EF4-FFF2-40B4-BE49-F238E27FC236}">
                <a16:creationId xmlns:a16="http://schemas.microsoft.com/office/drawing/2014/main" id="{FC8B1963-30BD-4DBC-B22B-8BB50E475811}"/>
              </a:ext>
            </a:extLst>
          </p:cNvPr>
          <p:cNvCxnSpPr>
            <a:cxnSpLocks/>
          </p:cNvCxnSpPr>
          <p:nvPr/>
        </p:nvCxnSpPr>
        <p:spPr>
          <a:xfrm flipH="1" flipV="1">
            <a:off x="3533776" y="5334000"/>
            <a:ext cx="771524" cy="451103"/>
          </a:xfrm>
          <a:prstGeom prst="straightConnector1">
            <a:avLst/>
          </a:prstGeom>
          <a:ln w="57150">
            <a:tailEnd type="triangle"/>
          </a:ln>
        </p:spPr>
        <p:style>
          <a:lnRef idx="1">
            <a:schemeClr val="accent4"/>
          </a:lnRef>
          <a:fillRef idx="0">
            <a:schemeClr val="accent4"/>
          </a:fillRef>
          <a:effectRef idx="0">
            <a:schemeClr val="accent4"/>
          </a:effectRef>
          <a:fontRef idx="minor">
            <a:schemeClr val="tx1"/>
          </a:fontRef>
        </p:style>
      </p:cxnSp>
      <p:sp>
        <p:nvSpPr>
          <p:cNvPr id="34" name="TextBox 33">
            <a:extLst>
              <a:ext uri="{FF2B5EF4-FFF2-40B4-BE49-F238E27FC236}">
                <a16:creationId xmlns:a16="http://schemas.microsoft.com/office/drawing/2014/main" id="{80B2D960-175C-4AFD-BDED-4C149195255E}"/>
              </a:ext>
            </a:extLst>
          </p:cNvPr>
          <p:cNvSpPr txBox="1"/>
          <p:nvPr/>
        </p:nvSpPr>
        <p:spPr>
          <a:xfrm>
            <a:off x="4160038" y="5785103"/>
            <a:ext cx="676275" cy="369332"/>
          </a:xfrm>
          <a:prstGeom prst="rect">
            <a:avLst/>
          </a:prstGeom>
          <a:noFill/>
        </p:spPr>
        <p:txBody>
          <a:bodyPr wrap="square" rtlCol="1">
            <a:spAutoFit/>
          </a:bodyPr>
          <a:lstStyle/>
          <a:p>
            <a:r>
              <a:rPr lang="he-IL" dirty="0"/>
              <a:t>נגד</a:t>
            </a:r>
          </a:p>
        </p:txBody>
      </p:sp>
      <p:cxnSp>
        <p:nvCxnSpPr>
          <p:cNvPr id="36" name="Straight Arrow Connector 35">
            <a:extLst>
              <a:ext uri="{FF2B5EF4-FFF2-40B4-BE49-F238E27FC236}">
                <a16:creationId xmlns:a16="http://schemas.microsoft.com/office/drawing/2014/main" id="{FB5F4BA2-5079-49EB-B6F8-9F53C8AFB282}"/>
              </a:ext>
            </a:extLst>
          </p:cNvPr>
          <p:cNvCxnSpPr>
            <a:cxnSpLocks/>
          </p:cNvCxnSpPr>
          <p:nvPr/>
        </p:nvCxnSpPr>
        <p:spPr>
          <a:xfrm flipH="1">
            <a:off x="7124701" y="1228974"/>
            <a:ext cx="1269213" cy="1236716"/>
          </a:xfrm>
          <a:prstGeom prst="straightConnector1">
            <a:avLst/>
          </a:prstGeom>
          <a:ln w="57150">
            <a:tailEnd type="triangle"/>
          </a:ln>
        </p:spPr>
        <p:style>
          <a:lnRef idx="1">
            <a:schemeClr val="accent4"/>
          </a:lnRef>
          <a:fillRef idx="0">
            <a:schemeClr val="accent4"/>
          </a:fillRef>
          <a:effectRef idx="0">
            <a:schemeClr val="accent4"/>
          </a:effectRef>
          <a:fontRef idx="minor">
            <a:schemeClr val="tx1"/>
          </a:fontRef>
        </p:style>
      </p:cxnSp>
      <p:sp>
        <p:nvSpPr>
          <p:cNvPr id="37" name="TextBox 36">
            <a:extLst>
              <a:ext uri="{FF2B5EF4-FFF2-40B4-BE49-F238E27FC236}">
                <a16:creationId xmlns:a16="http://schemas.microsoft.com/office/drawing/2014/main" id="{346A19B7-F15F-4A50-954F-7ED0D5B22965}"/>
              </a:ext>
            </a:extLst>
          </p:cNvPr>
          <p:cNvSpPr txBox="1"/>
          <p:nvPr/>
        </p:nvSpPr>
        <p:spPr>
          <a:xfrm>
            <a:off x="8001002" y="859642"/>
            <a:ext cx="676275" cy="369332"/>
          </a:xfrm>
          <a:prstGeom prst="rect">
            <a:avLst/>
          </a:prstGeom>
          <a:noFill/>
        </p:spPr>
        <p:txBody>
          <a:bodyPr wrap="square" rtlCol="1">
            <a:spAutoFit/>
          </a:bodyPr>
          <a:lstStyle/>
          <a:p>
            <a:r>
              <a:rPr lang="he-IL" dirty="0"/>
              <a:t>נגד</a:t>
            </a:r>
          </a:p>
        </p:txBody>
      </p:sp>
    </p:spTree>
    <p:extLst>
      <p:ext uri="{BB962C8B-B14F-4D97-AF65-F5344CB8AC3E}">
        <p14:creationId xmlns:p14="http://schemas.microsoft.com/office/powerpoint/2010/main" val="18131793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F43FE41-DF4E-4D16-861D-FF3181CF54D5}"/>
              </a:ext>
            </a:extLst>
          </p:cNvPr>
          <p:cNvSpPr>
            <a:spLocks noGrp="1"/>
          </p:cNvSpPr>
          <p:nvPr>
            <p:ph type="title"/>
          </p:nvPr>
        </p:nvSpPr>
        <p:spPr>
          <a:xfrm>
            <a:off x="838200" y="681037"/>
            <a:ext cx="10515600" cy="1460500"/>
          </a:xfrm>
        </p:spPr>
        <p:txBody>
          <a:bodyPr>
            <a:normAutofit/>
          </a:bodyPr>
          <a:lstStyle/>
          <a:p>
            <a:pPr algn="ctr"/>
            <a:r>
              <a:rPr lang="he-IL" sz="6000" b="1" dirty="0">
                <a:latin typeface="David" panose="020E0502060401010101" pitchFamily="34" charset="-79"/>
                <a:cs typeface="David" panose="020E0502060401010101" pitchFamily="34" charset="-79"/>
              </a:rPr>
              <a:t>הודעת אקדח לשרת</a:t>
            </a:r>
            <a:endParaRPr lang="he-IL" sz="6000" dirty="0">
              <a:latin typeface="David" panose="020E0502060401010101" pitchFamily="34" charset="-79"/>
              <a:cs typeface="David" panose="020E0502060401010101" pitchFamily="34" charset="-79"/>
            </a:endParaRPr>
          </a:p>
        </p:txBody>
      </p:sp>
      <p:sp>
        <p:nvSpPr>
          <p:cNvPr id="3" name="מציין מיקום תוכן 2">
            <a:extLst>
              <a:ext uri="{FF2B5EF4-FFF2-40B4-BE49-F238E27FC236}">
                <a16:creationId xmlns:a16="http://schemas.microsoft.com/office/drawing/2014/main" id="{6A8ED1B0-9A03-4E5D-8433-3E22A7BF0272}"/>
              </a:ext>
            </a:extLst>
          </p:cNvPr>
          <p:cNvSpPr>
            <a:spLocks noGrp="1"/>
          </p:cNvSpPr>
          <p:nvPr>
            <p:ph idx="1"/>
          </p:nvPr>
        </p:nvSpPr>
        <p:spPr/>
        <p:txBody>
          <a:bodyPr>
            <a:normAutofit/>
          </a:bodyPr>
          <a:lstStyle/>
          <a:p>
            <a:pPr marL="0" indent="0">
              <a:buNone/>
            </a:pPr>
            <a:br>
              <a:rPr lang="he-IL" dirty="0">
                <a:latin typeface="David" panose="020E0502060401010101" pitchFamily="34" charset="-79"/>
                <a:cs typeface="David" panose="020E0502060401010101" pitchFamily="34" charset="-79"/>
              </a:rPr>
            </a:br>
            <a:endParaRPr lang="he-IL" dirty="0">
              <a:latin typeface="David" panose="020E0502060401010101" pitchFamily="34" charset="-79"/>
              <a:cs typeface="David" panose="020E0502060401010101" pitchFamily="34" charset="-79"/>
            </a:endParaRPr>
          </a:p>
        </p:txBody>
      </p:sp>
      <p:graphicFrame>
        <p:nvGraphicFramePr>
          <p:cNvPr id="6" name="טבלה 5">
            <a:extLst>
              <a:ext uri="{FF2B5EF4-FFF2-40B4-BE49-F238E27FC236}">
                <a16:creationId xmlns:a16="http://schemas.microsoft.com/office/drawing/2014/main" id="{D5C0EF49-C0A4-4BCE-9056-F39D746EBA6C}"/>
              </a:ext>
            </a:extLst>
          </p:cNvPr>
          <p:cNvGraphicFramePr>
            <a:graphicFrameLocks noGrp="1"/>
          </p:cNvGraphicFramePr>
          <p:nvPr>
            <p:extLst>
              <p:ext uri="{D42A27DB-BD31-4B8C-83A1-F6EECF244321}">
                <p14:modId xmlns:p14="http://schemas.microsoft.com/office/powerpoint/2010/main" val="39717115"/>
              </p:ext>
            </p:extLst>
          </p:nvPr>
        </p:nvGraphicFramePr>
        <p:xfrm>
          <a:off x="3230404" y="3008132"/>
          <a:ext cx="5731192" cy="457200"/>
        </p:xfrm>
        <a:graphic>
          <a:graphicData uri="http://schemas.openxmlformats.org/drawingml/2006/table">
            <a:tbl>
              <a:tblPr/>
              <a:tblGrid>
                <a:gridCol w="2865596">
                  <a:extLst>
                    <a:ext uri="{9D8B030D-6E8A-4147-A177-3AD203B41FA5}">
                      <a16:colId xmlns:a16="http://schemas.microsoft.com/office/drawing/2014/main" val="164472556"/>
                    </a:ext>
                  </a:extLst>
                </a:gridCol>
                <a:gridCol w="2865596">
                  <a:extLst>
                    <a:ext uri="{9D8B030D-6E8A-4147-A177-3AD203B41FA5}">
                      <a16:colId xmlns:a16="http://schemas.microsoft.com/office/drawing/2014/main" val="1601583857"/>
                    </a:ext>
                  </a:extLst>
                </a:gridCol>
              </a:tblGrid>
              <a:tr h="457200">
                <a:tc>
                  <a:txBody>
                    <a:bodyPr/>
                    <a:lstStyle/>
                    <a:p>
                      <a:pPr algn="ctr" rtl="0" fontAlgn="t">
                        <a:spcBef>
                          <a:spcPts val="0"/>
                        </a:spcBef>
                        <a:spcAft>
                          <a:spcPts val="0"/>
                        </a:spcAft>
                      </a:pPr>
                      <a:r>
                        <a:rPr lang="en-US" sz="1400" b="1" i="0" u="none" strike="noStrike" dirty="0">
                          <a:solidFill>
                            <a:srgbClr val="000000"/>
                          </a:solidFill>
                          <a:effectLst/>
                          <a:latin typeface="Arial" panose="020B0604020202020204" pitchFamily="34" charset="0"/>
                        </a:rPr>
                        <a:t>mode</a:t>
                      </a:r>
                      <a:endParaRPr lang="en-US"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400" b="1" i="0" u="none" strike="noStrike" dirty="0">
                          <a:solidFill>
                            <a:srgbClr val="000000"/>
                          </a:solidFill>
                          <a:effectLst/>
                          <a:latin typeface="Arial" panose="020B0604020202020204" pitchFamily="34" charset="0"/>
                        </a:rPr>
                        <a:t>score</a:t>
                      </a:r>
                      <a:endParaRPr lang="en-US"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1185087"/>
                  </a:ext>
                </a:extLst>
              </a:tr>
            </a:tbl>
          </a:graphicData>
        </a:graphic>
      </p:graphicFrame>
      <p:sp>
        <p:nvSpPr>
          <p:cNvPr id="7" name="Rectangle 2">
            <a:extLst>
              <a:ext uri="{FF2B5EF4-FFF2-40B4-BE49-F238E27FC236}">
                <a16:creationId xmlns:a16="http://schemas.microsoft.com/office/drawing/2014/main" id="{3FB4CB35-E335-44A3-8232-7B4E41E1488C}"/>
              </a:ext>
            </a:extLst>
          </p:cNvPr>
          <p:cNvSpPr>
            <a:spLocks noChangeArrowheads="1"/>
          </p:cNvSpPr>
          <p:nvPr/>
        </p:nvSpPr>
        <p:spPr bwMode="auto">
          <a:xfrm>
            <a:off x="3230563" y="344328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he-IL" altLang="he-IL" sz="1800" b="0" i="0" u="none" strike="noStrike" cap="none" normalizeH="0" baseline="0">
                <a:ln>
                  <a:noFill/>
                </a:ln>
                <a:solidFill>
                  <a:schemeClr val="tx1"/>
                </a:solidFill>
                <a:effectLst/>
                <a:latin typeface="Arial" panose="020B0604020202020204" pitchFamily="34" charset="0"/>
              </a:rPr>
            </a:br>
            <a:endParaRPr kumimoji="0" lang="he-IL" altLang="he-IL"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he-IL" altLang="he-IL" sz="1800" b="0" i="0" u="none" strike="noStrike" cap="none" normalizeH="0" baseline="0">
                <a:ln>
                  <a:noFill/>
                </a:ln>
                <a:solidFill>
                  <a:schemeClr val="tx1"/>
                </a:solidFill>
                <a:effectLst/>
                <a:latin typeface="Arial" panose="020B0604020202020204" pitchFamily="34" charset="0"/>
              </a:rPr>
            </a:br>
            <a:endParaRPr kumimoji="0" lang="he-IL" altLang="he-IL" sz="1800" b="0" i="0" u="none" strike="noStrike" cap="none" normalizeH="0" baseline="0">
              <a:ln>
                <a:noFill/>
              </a:ln>
              <a:solidFill>
                <a:schemeClr val="tx1"/>
              </a:solidFill>
              <a:effectLst/>
              <a:latin typeface="Arial" panose="020B0604020202020204" pitchFamily="34" charset="0"/>
            </a:endParaRPr>
          </a:p>
        </p:txBody>
      </p:sp>
      <p:sp>
        <p:nvSpPr>
          <p:cNvPr id="8" name="תיבת טקסט 7">
            <a:extLst>
              <a:ext uri="{FF2B5EF4-FFF2-40B4-BE49-F238E27FC236}">
                <a16:creationId xmlns:a16="http://schemas.microsoft.com/office/drawing/2014/main" id="{AFEBDEFD-861D-4456-A7FF-B081EEC4B077}"/>
              </a:ext>
            </a:extLst>
          </p:cNvPr>
          <p:cNvSpPr txBox="1"/>
          <p:nvPr/>
        </p:nvSpPr>
        <p:spPr>
          <a:xfrm>
            <a:off x="2210937" y="3884564"/>
            <a:ext cx="8652681" cy="2308324"/>
          </a:xfrm>
          <a:prstGeom prst="rect">
            <a:avLst/>
          </a:prstGeom>
          <a:noFill/>
        </p:spPr>
        <p:txBody>
          <a:bodyPr wrap="square" rtlCol="1">
            <a:spAutoFit/>
          </a:bodyPr>
          <a:lstStyle/>
          <a:p>
            <a:pPr marL="342900" indent="-342900">
              <a:buFont typeface="Arial" panose="020B0604020202020204" pitchFamily="34" charset="0"/>
              <a:buChar char="•"/>
            </a:pPr>
            <a:r>
              <a:rPr lang="en-US" sz="2400" u="sng" dirty="0">
                <a:solidFill>
                  <a:srgbClr val="000000"/>
                </a:solidFill>
                <a:latin typeface="David" panose="020E0502060401010101" pitchFamily="34" charset="-79"/>
                <a:cs typeface="David" panose="020E0502060401010101" pitchFamily="34" charset="-79"/>
              </a:rPr>
              <a:t>Mode</a:t>
            </a:r>
            <a:r>
              <a:rPr lang="he-IL" sz="2400" u="sng" dirty="0">
                <a:solidFill>
                  <a:srgbClr val="000000"/>
                </a:solidFill>
                <a:latin typeface="David" panose="020E0502060401010101" pitchFamily="34" charset="-79"/>
                <a:cs typeface="David" panose="020E0502060401010101" pitchFamily="34" charset="-79"/>
              </a:rPr>
              <a:t> </a:t>
            </a:r>
            <a:r>
              <a:rPr lang="en-US" sz="2400" u="sng" dirty="0">
                <a:solidFill>
                  <a:srgbClr val="000000"/>
                </a:solidFill>
                <a:latin typeface="David" panose="020E0502060401010101" pitchFamily="34" charset="-79"/>
                <a:cs typeface="David" panose="020E0502060401010101" pitchFamily="34" charset="-79"/>
              </a:rPr>
              <a:t>-</a:t>
            </a:r>
            <a:r>
              <a:rPr lang="he-IL" sz="2400" dirty="0">
                <a:solidFill>
                  <a:srgbClr val="000000"/>
                </a:solidFill>
                <a:latin typeface="David" panose="020E0502060401010101" pitchFamily="34" charset="-79"/>
                <a:cs typeface="David" panose="020E0502060401010101" pitchFamily="34" charset="-79"/>
              </a:rPr>
              <a:t> מגדיר את סוג ההודעה</a:t>
            </a:r>
          </a:p>
          <a:p>
            <a:pPr marL="800100" lvl="1" indent="-342900">
              <a:buFont typeface="Arial" panose="020B0604020202020204" pitchFamily="34" charset="0"/>
              <a:buChar char="•"/>
            </a:pPr>
            <a:r>
              <a:rPr lang="he-IL" sz="2400" dirty="0">
                <a:solidFill>
                  <a:srgbClr val="000000"/>
                </a:solidFill>
                <a:latin typeface="David" panose="020E0502060401010101" pitchFamily="34" charset="-79"/>
                <a:cs typeface="David" panose="020E0502060401010101" pitchFamily="34" charset="-79"/>
              </a:rPr>
              <a:t>מצב </a:t>
            </a:r>
            <a:r>
              <a:rPr lang="en-US" sz="2400" dirty="0">
                <a:solidFill>
                  <a:srgbClr val="000000"/>
                </a:solidFill>
                <a:latin typeface="David" panose="020E0502060401010101" pitchFamily="34" charset="-79"/>
                <a:cs typeface="David" panose="020E0502060401010101" pitchFamily="34" charset="-79"/>
              </a:rPr>
              <a:t> score </a:t>
            </a:r>
            <a:r>
              <a:rPr lang="he-IL" sz="2400" dirty="0">
                <a:solidFill>
                  <a:srgbClr val="000000"/>
                </a:solidFill>
                <a:latin typeface="David" panose="020E0502060401010101" pitchFamily="34" charset="-79"/>
                <a:cs typeface="David" panose="020E0502060401010101" pitchFamily="34" charset="-79"/>
              </a:rPr>
              <a:t>מודיע שהבית השני הוא תוצאת המשחק - 001</a:t>
            </a:r>
            <a:endParaRPr lang="en-US" sz="2400" dirty="0">
              <a:solidFill>
                <a:srgbClr val="000000"/>
              </a:solidFill>
              <a:latin typeface="David" panose="020E0502060401010101" pitchFamily="34" charset="-79"/>
              <a:cs typeface="David" panose="020E0502060401010101" pitchFamily="34" charset="-79"/>
            </a:endParaRPr>
          </a:p>
          <a:p>
            <a:pPr marL="800100" lvl="2" indent="-342900" fontAlgn="base">
              <a:buFont typeface="Arial" panose="020B0604020202020204" pitchFamily="34" charset="0"/>
              <a:buChar char="•"/>
            </a:pPr>
            <a:r>
              <a:rPr lang="he-IL" sz="2400" dirty="0">
                <a:solidFill>
                  <a:srgbClr val="000000"/>
                </a:solidFill>
                <a:latin typeface="David" panose="020E0502060401010101" pitchFamily="34" charset="-79"/>
                <a:cs typeface="David" panose="020E0502060401010101" pitchFamily="34" charset="-79"/>
              </a:rPr>
              <a:t>מצב </a:t>
            </a:r>
            <a:r>
              <a:rPr lang="en-US" sz="2400" dirty="0">
                <a:solidFill>
                  <a:srgbClr val="000000"/>
                </a:solidFill>
                <a:latin typeface="David" panose="020E0502060401010101" pitchFamily="34" charset="-79"/>
                <a:cs typeface="David" panose="020E0502060401010101" pitchFamily="34" charset="-79"/>
              </a:rPr>
              <a:t> ready </a:t>
            </a:r>
            <a:r>
              <a:rPr lang="he-IL" sz="2400" dirty="0">
                <a:solidFill>
                  <a:srgbClr val="000000"/>
                </a:solidFill>
                <a:latin typeface="David" panose="020E0502060401010101" pitchFamily="34" charset="-79"/>
                <a:cs typeface="David" panose="020E0502060401010101" pitchFamily="34" charset="-79"/>
              </a:rPr>
              <a:t>משמש כהודעת </a:t>
            </a:r>
            <a:r>
              <a:rPr lang="en-US" sz="2400" dirty="0">
                <a:solidFill>
                  <a:srgbClr val="000000"/>
                </a:solidFill>
                <a:latin typeface="David" panose="020E0502060401010101" pitchFamily="34" charset="-79"/>
                <a:cs typeface="David" panose="020E0502060401010101" pitchFamily="34" charset="-79"/>
              </a:rPr>
              <a:t>ack</a:t>
            </a:r>
            <a:r>
              <a:rPr lang="he-IL" sz="2400" dirty="0">
                <a:solidFill>
                  <a:srgbClr val="000000"/>
                </a:solidFill>
                <a:latin typeface="David" panose="020E0502060401010101" pitchFamily="34" charset="-79"/>
                <a:cs typeface="David" panose="020E0502060401010101" pitchFamily="34" charset="-79"/>
              </a:rPr>
              <a:t> - 010</a:t>
            </a:r>
          </a:p>
          <a:p>
            <a:pPr marL="800100" lvl="2" indent="-342900" fontAlgn="base">
              <a:buFont typeface="Arial" panose="020B0604020202020204" pitchFamily="34" charset="0"/>
              <a:buChar char="•"/>
            </a:pPr>
            <a:r>
              <a:rPr lang="he-IL" sz="2400" dirty="0">
                <a:solidFill>
                  <a:srgbClr val="000000"/>
                </a:solidFill>
                <a:latin typeface="David" panose="020E0502060401010101" pitchFamily="34" charset="-79"/>
                <a:cs typeface="David" panose="020E0502060401010101" pitchFamily="34" charset="-79"/>
              </a:rPr>
              <a:t>מצב </a:t>
            </a:r>
            <a:r>
              <a:rPr lang="en-US" sz="2400" dirty="0">
                <a:solidFill>
                  <a:srgbClr val="000000"/>
                </a:solidFill>
                <a:latin typeface="David" panose="020E0502060401010101" pitchFamily="34" charset="-79"/>
                <a:cs typeface="David" panose="020E0502060401010101" pitchFamily="34" charset="-79"/>
              </a:rPr>
              <a:t>dead </a:t>
            </a:r>
            <a:r>
              <a:rPr lang="he-IL" sz="2400" dirty="0">
                <a:solidFill>
                  <a:srgbClr val="000000"/>
                </a:solidFill>
                <a:latin typeface="David" panose="020E0502060401010101" pitchFamily="34" charset="-79"/>
                <a:cs typeface="David" panose="020E0502060401010101" pitchFamily="34" charset="-79"/>
              </a:rPr>
              <a:t> משמש כהודעת </a:t>
            </a:r>
            <a:r>
              <a:rPr lang="en-US" sz="2400" dirty="0">
                <a:solidFill>
                  <a:srgbClr val="000000"/>
                </a:solidFill>
                <a:latin typeface="David" panose="020E0502060401010101" pitchFamily="34" charset="-79"/>
                <a:cs typeface="David" panose="020E0502060401010101" pitchFamily="34" charset="-79"/>
              </a:rPr>
              <a:t> ack</a:t>
            </a:r>
            <a:r>
              <a:rPr lang="he-IL" sz="2400" dirty="0">
                <a:solidFill>
                  <a:srgbClr val="000000"/>
                </a:solidFill>
                <a:latin typeface="David" panose="020E0502060401010101" pitchFamily="34" charset="-79"/>
                <a:cs typeface="David" panose="020E0502060401010101" pitchFamily="34" charset="-79"/>
              </a:rPr>
              <a:t>לפקודת </a:t>
            </a:r>
            <a:r>
              <a:rPr lang="en-US" sz="2400" dirty="0">
                <a:solidFill>
                  <a:srgbClr val="000000"/>
                </a:solidFill>
                <a:latin typeface="David" panose="020E0502060401010101" pitchFamily="34" charset="-79"/>
                <a:cs typeface="David" panose="020E0502060401010101" pitchFamily="34" charset="-79"/>
              </a:rPr>
              <a:t>kill</a:t>
            </a:r>
            <a:r>
              <a:rPr lang="he-IL" sz="2400" dirty="0">
                <a:solidFill>
                  <a:srgbClr val="000000"/>
                </a:solidFill>
                <a:latin typeface="David" panose="020E0502060401010101" pitchFamily="34" charset="-79"/>
                <a:cs typeface="David" panose="020E0502060401010101" pitchFamily="34" charset="-79"/>
              </a:rPr>
              <a:t> – </a:t>
            </a:r>
            <a:r>
              <a:rPr lang="en-US" sz="2400" dirty="0">
                <a:solidFill>
                  <a:srgbClr val="000000"/>
                </a:solidFill>
                <a:latin typeface="David" panose="020E0502060401010101" pitchFamily="34" charset="-79"/>
                <a:cs typeface="David" panose="020E0502060401010101" pitchFamily="34" charset="-79"/>
              </a:rPr>
              <a:t>0xFF</a:t>
            </a:r>
          </a:p>
          <a:p>
            <a:pPr marL="800100" lvl="2" indent="-342900" fontAlgn="base">
              <a:buFont typeface="Arial" panose="020B0604020202020204" pitchFamily="34" charset="0"/>
              <a:buChar char="•"/>
            </a:pPr>
            <a:endParaRPr lang="en-US" sz="2400" dirty="0">
              <a:solidFill>
                <a:srgbClr val="000000"/>
              </a:solidFill>
              <a:latin typeface="David" panose="020E0502060401010101" pitchFamily="34" charset="-79"/>
              <a:cs typeface="David" panose="020E0502060401010101" pitchFamily="34" charset="-79"/>
            </a:endParaRPr>
          </a:p>
          <a:p>
            <a:pPr marL="342900" indent="-342900" fontAlgn="base">
              <a:buFont typeface="Arial" panose="020B0604020202020204" pitchFamily="34" charset="0"/>
              <a:buChar char="•"/>
            </a:pPr>
            <a:r>
              <a:rPr lang="en-US" sz="2400" dirty="0">
                <a:solidFill>
                  <a:srgbClr val="000000"/>
                </a:solidFill>
                <a:latin typeface="David" panose="020E0502060401010101" pitchFamily="34" charset="-79"/>
                <a:cs typeface="David" panose="020E0502060401010101" pitchFamily="34" charset="-79"/>
              </a:rPr>
              <a:t> </a:t>
            </a:r>
            <a:r>
              <a:rPr lang="en-US" sz="2400" u="sng" dirty="0">
                <a:solidFill>
                  <a:srgbClr val="000000"/>
                </a:solidFill>
                <a:latin typeface="David" panose="020E0502060401010101" pitchFamily="34" charset="-79"/>
                <a:cs typeface="David" panose="020E0502060401010101" pitchFamily="34" charset="-79"/>
              </a:rPr>
              <a:t>- Score</a:t>
            </a:r>
            <a:r>
              <a:rPr lang="he-IL" sz="2400" dirty="0">
                <a:solidFill>
                  <a:srgbClr val="000000"/>
                </a:solidFill>
                <a:latin typeface="David" panose="020E0502060401010101" pitchFamily="34" charset="-79"/>
                <a:cs typeface="David" panose="020E0502060401010101" pitchFamily="34" charset="-79"/>
              </a:rPr>
              <a:t>מספר "הפגיעות" שספג האקדח מספר בין 0 ל 255</a:t>
            </a:r>
          </a:p>
        </p:txBody>
      </p:sp>
      <p:graphicFrame>
        <p:nvGraphicFramePr>
          <p:cNvPr id="14" name="טבלה 13">
            <a:extLst>
              <a:ext uri="{FF2B5EF4-FFF2-40B4-BE49-F238E27FC236}">
                <a16:creationId xmlns:a16="http://schemas.microsoft.com/office/drawing/2014/main" id="{C0690467-6386-41E1-8F05-1255F97AD9B2}"/>
              </a:ext>
            </a:extLst>
          </p:cNvPr>
          <p:cNvGraphicFramePr>
            <a:graphicFrameLocks noGrp="1"/>
          </p:cNvGraphicFramePr>
          <p:nvPr>
            <p:extLst>
              <p:ext uri="{D42A27DB-BD31-4B8C-83A1-F6EECF244321}">
                <p14:modId xmlns:p14="http://schemas.microsoft.com/office/powerpoint/2010/main" val="3908302002"/>
              </p:ext>
            </p:extLst>
          </p:nvPr>
        </p:nvGraphicFramePr>
        <p:xfrm>
          <a:off x="3230404" y="2480422"/>
          <a:ext cx="5731192" cy="401320"/>
        </p:xfrm>
        <a:graphic>
          <a:graphicData uri="http://schemas.openxmlformats.org/drawingml/2006/table">
            <a:tbl>
              <a:tblPr/>
              <a:tblGrid>
                <a:gridCol w="2865596">
                  <a:extLst>
                    <a:ext uri="{9D8B030D-6E8A-4147-A177-3AD203B41FA5}">
                      <a16:colId xmlns:a16="http://schemas.microsoft.com/office/drawing/2014/main" val="164472556"/>
                    </a:ext>
                  </a:extLst>
                </a:gridCol>
                <a:gridCol w="2865596">
                  <a:extLst>
                    <a:ext uri="{9D8B030D-6E8A-4147-A177-3AD203B41FA5}">
                      <a16:colId xmlns:a16="http://schemas.microsoft.com/office/drawing/2014/main" val="1601583857"/>
                    </a:ext>
                  </a:extLst>
                </a:gridCol>
              </a:tblGrid>
              <a:tr h="308766">
                <a:tc>
                  <a:txBody>
                    <a:bodyPr/>
                    <a:lstStyle/>
                    <a:p>
                      <a:pPr algn="ctr" rtl="0" fontAlgn="t">
                        <a:spcBef>
                          <a:spcPts val="0"/>
                        </a:spcBef>
                        <a:spcAft>
                          <a:spcPts val="0"/>
                        </a:spcAft>
                      </a:pPr>
                      <a:endParaRPr lang="en-US" dirty="0">
                        <a:effectLst/>
                      </a:endParaRPr>
                    </a:p>
                  </a:txBody>
                  <a:tcPr marL="63500" marR="63500" marT="63500" marB="635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endParaRPr lang="en-US" dirty="0">
                        <a:effectLst/>
                      </a:endParaRPr>
                    </a:p>
                  </a:txBody>
                  <a:tcPr marL="63500" marR="63500" marT="63500" marB="635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1185087"/>
                  </a:ext>
                </a:extLst>
              </a:tr>
            </a:tbl>
          </a:graphicData>
        </a:graphic>
      </p:graphicFrame>
      <p:cxnSp>
        <p:nvCxnSpPr>
          <p:cNvPr id="18" name="מחבר ישר 17">
            <a:extLst>
              <a:ext uri="{FF2B5EF4-FFF2-40B4-BE49-F238E27FC236}">
                <a16:creationId xmlns:a16="http://schemas.microsoft.com/office/drawing/2014/main" id="{75EE2391-2532-4583-B309-1A1A1AADCAC3}"/>
              </a:ext>
            </a:extLst>
          </p:cNvPr>
          <p:cNvCxnSpPr/>
          <p:nvPr/>
        </p:nvCxnSpPr>
        <p:spPr>
          <a:xfrm>
            <a:off x="3230404" y="2714410"/>
            <a:ext cx="5731192" cy="0"/>
          </a:xfrm>
          <a:prstGeom prst="line">
            <a:avLst/>
          </a:prstGeom>
          <a:ln w="9525"/>
        </p:spPr>
        <p:style>
          <a:lnRef idx="1">
            <a:schemeClr val="dk1"/>
          </a:lnRef>
          <a:fillRef idx="0">
            <a:schemeClr val="dk1"/>
          </a:fillRef>
          <a:effectRef idx="0">
            <a:schemeClr val="dk1"/>
          </a:effectRef>
          <a:fontRef idx="minor">
            <a:schemeClr val="tx1"/>
          </a:fontRef>
        </p:style>
      </p:cxnSp>
      <p:sp>
        <p:nvSpPr>
          <p:cNvPr id="19" name="תיבת טקסט 18">
            <a:extLst>
              <a:ext uri="{FF2B5EF4-FFF2-40B4-BE49-F238E27FC236}">
                <a16:creationId xmlns:a16="http://schemas.microsoft.com/office/drawing/2014/main" id="{ABE183EF-F073-43F9-96BC-DC23D1C97C21}"/>
              </a:ext>
            </a:extLst>
          </p:cNvPr>
          <p:cNvSpPr txBox="1"/>
          <p:nvPr/>
        </p:nvSpPr>
        <p:spPr>
          <a:xfrm>
            <a:off x="3073950" y="2164143"/>
            <a:ext cx="312907" cy="369332"/>
          </a:xfrm>
          <a:prstGeom prst="rect">
            <a:avLst/>
          </a:prstGeom>
          <a:noFill/>
        </p:spPr>
        <p:txBody>
          <a:bodyPr wrap="none" rtlCol="1">
            <a:spAutoFit/>
          </a:bodyPr>
          <a:lstStyle/>
          <a:p>
            <a:r>
              <a:rPr lang="he-IL" dirty="0"/>
              <a:t>0</a:t>
            </a:r>
          </a:p>
        </p:txBody>
      </p:sp>
      <p:sp>
        <p:nvSpPr>
          <p:cNvPr id="20" name="תיבת טקסט 19">
            <a:extLst>
              <a:ext uri="{FF2B5EF4-FFF2-40B4-BE49-F238E27FC236}">
                <a16:creationId xmlns:a16="http://schemas.microsoft.com/office/drawing/2014/main" id="{F17D0626-DB68-4C93-BA84-532A1F5A42F9}"/>
              </a:ext>
            </a:extLst>
          </p:cNvPr>
          <p:cNvSpPr txBox="1"/>
          <p:nvPr/>
        </p:nvSpPr>
        <p:spPr>
          <a:xfrm>
            <a:off x="5939546" y="2172591"/>
            <a:ext cx="312907" cy="369332"/>
          </a:xfrm>
          <a:prstGeom prst="rect">
            <a:avLst/>
          </a:prstGeom>
          <a:noFill/>
        </p:spPr>
        <p:txBody>
          <a:bodyPr wrap="none" rtlCol="1">
            <a:spAutoFit/>
          </a:bodyPr>
          <a:lstStyle/>
          <a:p>
            <a:r>
              <a:rPr lang="he-IL" dirty="0"/>
              <a:t>8</a:t>
            </a:r>
          </a:p>
        </p:txBody>
      </p:sp>
      <p:sp>
        <p:nvSpPr>
          <p:cNvPr id="21" name="תיבת טקסט 20">
            <a:extLst>
              <a:ext uri="{FF2B5EF4-FFF2-40B4-BE49-F238E27FC236}">
                <a16:creationId xmlns:a16="http://schemas.microsoft.com/office/drawing/2014/main" id="{27E5F455-E082-4942-A362-D4EF2EA8AFA1}"/>
              </a:ext>
            </a:extLst>
          </p:cNvPr>
          <p:cNvSpPr txBox="1"/>
          <p:nvPr/>
        </p:nvSpPr>
        <p:spPr>
          <a:xfrm>
            <a:off x="8676903" y="2164143"/>
            <a:ext cx="441147" cy="369332"/>
          </a:xfrm>
          <a:prstGeom prst="rect">
            <a:avLst/>
          </a:prstGeom>
          <a:noFill/>
        </p:spPr>
        <p:txBody>
          <a:bodyPr wrap="none" rtlCol="1">
            <a:spAutoFit/>
          </a:bodyPr>
          <a:lstStyle/>
          <a:p>
            <a:r>
              <a:rPr lang="he-IL" dirty="0"/>
              <a:t>16</a:t>
            </a:r>
          </a:p>
        </p:txBody>
      </p:sp>
    </p:spTree>
    <p:extLst>
      <p:ext uri="{BB962C8B-B14F-4D97-AF65-F5344CB8AC3E}">
        <p14:creationId xmlns:p14="http://schemas.microsoft.com/office/powerpoint/2010/main" val="30478883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F43FE41-DF4E-4D16-861D-FF3181CF54D5}"/>
              </a:ext>
            </a:extLst>
          </p:cNvPr>
          <p:cNvSpPr>
            <a:spLocks noGrp="1"/>
          </p:cNvSpPr>
          <p:nvPr>
            <p:ph type="title"/>
          </p:nvPr>
        </p:nvSpPr>
        <p:spPr>
          <a:xfrm>
            <a:off x="838200" y="681037"/>
            <a:ext cx="10515600" cy="1460500"/>
          </a:xfrm>
        </p:spPr>
        <p:txBody>
          <a:bodyPr>
            <a:normAutofit/>
          </a:bodyPr>
          <a:lstStyle/>
          <a:p>
            <a:pPr algn="ctr"/>
            <a:r>
              <a:rPr lang="he-IL" sz="6000" b="1" dirty="0">
                <a:latin typeface="David" panose="020E0502060401010101" pitchFamily="34" charset="-79"/>
                <a:cs typeface="David" panose="020E0502060401010101" pitchFamily="34" charset="-79"/>
              </a:rPr>
              <a:t>הודעת שרת לאקדח</a:t>
            </a:r>
            <a:endParaRPr lang="he-IL" sz="6000" dirty="0">
              <a:latin typeface="David" panose="020E0502060401010101" pitchFamily="34" charset="-79"/>
              <a:cs typeface="David" panose="020E0502060401010101" pitchFamily="34" charset="-79"/>
            </a:endParaRPr>
          </a:p>
        </p:txBody>
      </p:sp>
      <p:sp>
        <p:nvSpPr>
          <p:cNvPr id="3" name="מציין מיקום תוכן 2">
            <a:extLst>
              <a:ext uri="{FF2B5EF4-FFF2-40B4-BE49-F238E27FC236}">
                <a16:creationId xmlns:a16="http://schemas.microsoft.com/office/drawing/2014/main" id="{6A8ED1B0-9A03-4E5D-8433-3E22A7BF0272}"/>
              </a:ext>
            </a:extLst>
          </p:cNvPr>
          <p:cNvSpPr>
            <a:spLocks noGrp="1"/>
          </p:cNvSpPr>
          <p:nvPr>
            <p:ph idx="1"/>
          </p:nvPr>
        </p:nvSpPr>
        <p:spPr/>
        <p:txBody>
          <a:bodyPr>
            <a:normAutofit/>
          </a:bodyPr>
          <a:lstStyle/>
          <a:p>
            <a:pPr marL="0" indent="0">
              <a:buNone/>
            </a:pPr>
            <a:br>
              <a:rPr lang="he-IL" dirty="0">
                <a:latin typeface="David" panose="020E0502060401010101" pitchFamily="34" charset="-79"/>
                <a:cs typeface="David" panose="020E0502060401010101" pitchFamily="34" charset="-79"/>
              </a:rPr>
            </a:br>
            <a:endParaRPr lang="he-IL" dirty="0">
              <a:latin typeface="David" panose="020E0502060401010101" pitchFamily="34" charset="-79"/>
              <a:cs typeface="David" panose="020E0502060401010101" pitchFamily="34" charset="-79"/>
            </a:endParaRPr>
          </a:p>
        </p:txBody>
      </p:sp>
      <p:graphicFrame>
        <p:nvGraphicFramePr>
          <p:cNvPr id="6" name="טבלה 5">
            <a:extLst>
              <a:ext uri="{FF2B5EF4-FFF2-40B4-BE49-F238E27FC236}">
                <a16:creationId xmlns:a16="http://schemas.microsoft.com/office/drawing/2014/main" id="{D5C0EF49-C0A4-4BCE-9056-F39D746EBA6C}"/>
              </a:ext>
            </a:extLst>
          </p:cNvPr>
          <p:cNvGraphicFramePr>
            <a:graphicFrameLocks noGrp="1"/>
          </p:cNvGraphicFramePr>
          <p:nvPr>
            <p:extLst>
              <p:ext uri="{D42A27DB-BD31-4B8C-83A1-F6EECF244321}">
                <p14:modId xmlns:p14="http://schemas.microsoft.com/office/powerpoint/2010/main" val="2861068865"/>
              </p:ext>
            </p:extLst>
          </p:nvPr>
        </p:nvGraphicFramePr>
        <p:xfrm>
          <a:off x="3230404" y="2789764"/>
          <a:ext cx="5731192" cy="457200"/>
        </p:xfrm>
        <a:graphic>
          <a:graphicData uri="http://schemas.openxmlformats.org/drawingml/2006/table">
            <a:tbl>
              <a:tblPr/>
              <a:tblGrid>
                <a:gridCol w="2865596">
                  <a:extLst>
                    <a:ext uri="{9D8B030D-6E8A-4147-A177-3AD203B41FA5}">
                      <a16:colId xmlns:a16="http://schemas.microsoft.com/office/drawing/2014/main" val="164472556"/>
                    </a:ext>
                  </a:extLst>
                </a:gridCol>
                <a:gridCol w="2865596">
                  <a:extLst>
                    <a:ext uri="{9D8B030D-6E8A-4147-A177-3AD203B41FA5}">
                      <a16:colId xmlns:a16="http://schemas.microsoft.com/office/drawing/2014/main" val="1601583857"/>
                    </a:ext>
                  </a:extLst>
                </a:gridCol>
              </a:tblGrid>
              <a:tr h="457200">
                <a:tc>
                  <a:txBody>
                    <a:bodyPr/>
                    <a:lstStyle/>
                    <a:p>
                      <a:pPr algn="ctr" rtl="0" fontAlgn="t">
                        <a:spcBef>
                          <a:spcPts val="0"/>
                        </a:spcBef>
                        <a:spcAft>
                          <a:spcPts val="0"/>
                        </a:spcAft>
                      </a:pPr>
                      <a:r>
                        <a:rPr lang="en-US" sz="1400" b="1" i="0" u="none" strike="noStrike" dirty="0">
                          <a:solidFill>
                            <a:srgbClr val="000000"/>
                          </a:solidFill>
                          <a:effectLst/>
                          <a:latin typeface="Arial" panose="020B0604020202020204" pitchFamily="34" charset="0"/>
                        </a:rPr>
                        <a:t>mode</a:t>
                      </a:r>
                      <a:endParaRPr lang="en-US"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400" b="1" i="0" u="none" strike="noStrike" dirty="0">
                          <a:solidFill>
                            <a:srgbClr val="000000"/>
                          </a:solidFill>
                          <a:effectLst/>
                          <a:latin typeface="Arial" panose="020B0604020202020204" pitchFamily="34" charset="0"/>
                        </a:rPr>
                        <a:t>unused</a:t>
                      </a:r>
                      <a:endParaRPr lang="en-US"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1185087"/>
                  </a:ext>
                </a:extLst>
              </a:tr>
            </a:tbl>
          </a:graphicData>
        </a:graphic>
      </p:graphicFrame>
      <p:sp>
        <p:nvSpPr>
          <p:cNvPr id="7" name="Rectangle 2">
            <a:extLst>
              <a:ext uri="{FF2B5EF4-FFF2-40B4-BE49-F238E27FC236}">
                <a16:creationId xmlns:a16="http://schemas.microsoft.com/office/drawing/2014/main" id="{3FB4CB35-E335-44A3-8232-7B4E41E1488C}"/>
              </a:ext>
            </a:extLst>
          </p:cNvPr>
          <p:cNvSpPr>
            <a:spLocks noChangeArrowheads="1"/>
          </p:cNvSpPr>
          <p:nvPr/>
        </p:nvSpPr>
        <p:spPr bwMode="auto">
          <a:xfrm>
            <a:off x="3230563" y="344328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he-IL" altLang="he-IL" sz="1800" b="0" i="0" u="none" strike="noStrike" cap="none" normalizeH="0" baseline="0">
                <a:ln>
                  <a:noFill/>
                </a:ln>
                <a:solidFill>
                  <a:schemeClr val="tx1"/>
                </a:solidFill>
                <a:effectLst/>
                <a:latin typeface="Arial" panose="020B0604020202020204" pitchFamily="34" charset="0"/>
              </a:rPr>
            </a:br>
            <a:endParaRPr kumimoji="0" lang="he-IL" altLang="he-IL"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he-IL" altLang="he-IL" sz="1800" b="0" i="0" u="none" strike="noStrike" cap="none" normalizeH="0" baseline="0">
                <a:ln>
                  <a:noFill/>
                </a:ln>
                <a:solidFill>
                  <a:schemeClr val="tx1"/>
                </a:solidFill>
                <a:effectLst/>
                <a:latin typeface="Arial" panose="020B0604020202020204" pitchFamily="34" charset="0"/>
              </a:rPr>
            </a:br>
            <a:endParaRPr kumimoji="0" lang="he-IL" altLang="he-IL" sz="1800" b="0" i="0" u="none" strike="noStrike" cap="none" normalizeH="0" baseline="0">
              <a:ln>
                <a:noFill/>
              </a:ln>
              <a:solidFill>
                <a:schemeClr val="tx1"/>
              </a:solidFill>
              <a:effectLst/>
              <a:latin typeface="Arial" panose="020B0604020202020204" pitchFamily="34" charset="0"/>
            </a:endParaRPr>
          </a:p>
        </p:txBody>
      </p:sp>
      <p:sp>
        <p:nvSpPr>
          <p:cNvPr id="8" name="תיבת טקסט 7">
            <a:extLst>
              <a:ext uri="{FF2B5EF4-FFF2-40B4-BE49-F238E27FC236}">
                <a16:creationId xmlns:a16="http://schemas.microsoft.com/office/drawing/2014/main" id="{AFEBDEFD-861D-4456-A7FF-B081EEC4B077}"/>
              </a:ext>
            </a:extLst>
          </p:cNvPr>
          <p:cNvSpPr txBox="1"/>
          <p:nvPr/>
        </p:nvSpPr>
        <p:spPr>
          <a:xfrm>
            <a:off x="2632882" y="3429000"/>
            <a:ext cx="9022308" cy="3323987"/>
          </a:xfrm>
          <a:prstGeom prst="rect">
            <a:avLst/>
          </a:prstGeom>
          <a:noFill/>
        </p:spPr>
        <p:txBody>
          <a:bodyPr wrap="square" rtlCol="1">
            <a:spAutoFit/>
          </a:bodyPr>
          <a:lstStyle/>
          <a:p>
            <a:pPr marL="800100" lvl="1" indent="-342900" fontAlgn="base">
              <a:buFont typeface="Arial" panose="020B0604020202020204" pitchFamily="34" charset="0"/>
              <a:buChar char="•"/>
            </a:pPr>
            <a:r>
              <a:rPr lang="en-US" sz="2100" u="sng" dirty="0">
                <a:solidFill>
                  <a:srgbClr val="000000"/>
                </a:solidFill>
                <a:latin typeface="David" panose="020E0502060401010101" pitchFamily="34" charset="-79"/>
                <a:cs typeface="David" panose="020E0502060401010101" pitchFamily="34" charset="-79"/>
              </a:rPr>
              <a:t>Mode</a:t>
            </a:r>
            <a:r>
              <a:rPr lang="he-IL" sz="2100" dirty="0">
                <a:solidFill>
                  <a:srgbClr val="000000"/>
                </a:solidFill>
                <a:latin typeface="David" panose="020E0502060401010101" pitchFamily="34" charset="-79"/>
                <a:cs typeface="David" panose="020E0502060401010101" pitchFamily="34" charset="-79"/>
              </a:rPr>
              <a:t> </a:t>
            </a:r>
            <a:r>
              <a:rPr lang="en-US" sz="2100" dirty="0">
                <a:solidFill>
                  <a:srgbClr val="000000"/>
                </a:solidFill>
                <a:latin typeface="David" panose="020E0502060401010101" pitchFamily="34" charset="-79"/>
                <a:cs typeface="David" panose="020E0502060401010101" pitchFamily="34" charset="-79"/>
              </a:rPr>
              <a:t>-</a:t>
            </a:r>
            <a:r>
              <a:rPr lang="he-IL" sz="2100" dirty="0">
                <a:solidFill>
                  <a:srgbClr val="000000"/>
                </a:solidFill>
                <a:latin typeface="David" panose="020E0502060401010101" pitchFamily="34" charset="-79"/>
                <a:cs typeface="David" panose="020E0502060401010101" pitchFamily="34" charset="-79"/>
              </a:rPr>
              <a:t> מגדיר את סוג ההודעה</a:t>
            </a:r>
          </a:p>
          <a:p>
            <a:pPr marL="1257300" lvl="2" indent="-342900" fontAlgn="base">
              <a:buFont typeface="Arial" panose="020B0604020202020204" pitchFamily="34" charset="0"/>
              <a:buChar char="•"/>
            </a:pPr>
            <a:r>
              <a:rPr lang="he-IL" sz="2100" dirty="0">
                <a:solidFill>
                  <a:srgbClr val="000000"/>
                </a:solidFill>
                <a:latin typeface="David" panose="020E0502060401010101" pitchFamily="34" charset="-79"/>
                <a:cs typeface="David" panose="020E0502060401010101" pitchFamily="34" charset="-79"/>
              </a:rPr>
              <a:t>מצב </a:t>
            </a:r>
            <a:r>
              <a:rPr lang="en-US" sz="2100" dirty="0">
                <a:solidFill>
                  <a:srgbClr val="000000"/>
                </a:solidFill>
                <a:latin typeface="David" panose="020E0502060401010101" pitchFamily="34" charset="-79"/>
                <a:cs typeface="David" panose="020E0502060401010101" pitchFamily="34" charset="-79"/>
              </a:rPr>
              <a:t>start </a:t>
            </a:r>
            <a:r>
              <a:rPr lang="he-IL" sz="2100" dirty="0">
                <a:solidFill>
                  <a:srgbClr val="000000"/>
                </a:solidFill>
                <a:latin typeface="David" panose="020E0502060401010101" pitchFamily="34" charset="-79"/>
                <a:cs typeface="David" panose="020E0502060401010101" pitchFamily="34" charset="-79"/>
              </a:rPr>
              <a:t> מודיע לאקדח על תחילת המשחק - 001</a:t>
            </a:r>
          </a:p>
          <a:p>
            <a:pPr marL="1257300" lvl="2" indent="-342900" fontAlgn="base">
              <a:buFont typeface="Arial" panose="020B0604020202020204" pitchFamily="34" charset="0"/>
              <a:buChar char="•"/>
            </a:pPr>
            <a:r>
              <a:rPr lang="he-IL" sz="2100" dirty="0">
                <a:solidFill>
                  <a:srgbClr val="000000"/>
                </a:solidFill>
                <a:latin typeface="David" panose="020E0502060401010101" pitchFamily="34" charset="-79"/>
                <a:cs typeface="David" panose="020E0502060401010101" pitchFamily="34" charset="-79"/>
              </a:rPr>
              <a:t>מצב </a:t>
            </a:r>
            <a:r>
              <a:rPr lang="en-US" sz="2100" dirty="0">
                <a:solidFill>
                  <a:srgbClr val="000000"/>
                </a:solidFill>
                <a:latin typeface="David" panose="020E0502060401010101" pitchFamily="34" charset="-79"/>
                <a:cs typeface="David" panose="020E0502060401010101" pitchFamily="34" charset="-79"/>
              </a:rPr>
              <a:t> </a:t>
            </a:r>
            <a:r>
              <a:rPr lang="en-US" sz="2100" dirty="0" err="1">
                <a:solidFill>
                  <a:srgbClr val="000000"/>
                </a:solidFill>
                <a:latin typeface="David" panose="020E0502060401010101" pitchFamily="34" charset="-79"/>
                <a:cs typeface="David" panose="020E0502060401010101" pitchFamily="34" charset="-79"/>
              </a:rPr>
              <a:t>hit_count</a:t>
            </a:r>
            <a:r>
              <a:rPr lang="en-US" sz="2100" dirty="0">
                <a:solidFill>
                  <a:srgbClr val="000000"/>
                </a:solidFill>
                <a:latin typeface="David" panose="020E0502060401010101" pitchFamily="34" charset="-79"/>
                <a:cs typeface="David" panose="020E0502060401010101" pitchFamily="34" charset="-79"/>
              </a:rPr>
              <a:t> </a:t>
            </a:r>
            <a:r>
              <a:rPr lang="he-IL" sz="2100" dirty="0">
                <a:solidFill>
                  <a:srgbClr val="000000"/>
                </a:solidFill>
                <a:latin typeface="David" panose="020E0502060401010101" pitchFamily="34" charset="-79"/>
                <a:cs typeface="David" panose="020E0502060401010101" pitchFamily="34" charset="-79"/>
              </a:rPr>
              <a:t>הוא בקשת שליחה של תוצאת המשחק העדכנית מהאקדח - 010</a:t>
            </a:r>
          </a:p>
          <a:p>
            <a:pPr marL="1257300" lvl="2" indent="-342900" fontAlgn="base">
              <a:buFont typeface="Arial" panose="020B0604020202020204" pitchFamily="34" charset="0"/>
              <a:buChar char="•"/>
            </a:pPr>
            <a:r>
              <a:rPr lang="he-IL" sz="2100" dirty="0">
                <a:solidFill>
                  <a:srgbClr val="000000"/>
                </a:solidFill>
                <a:latin typeface="David" panose="020E0502060401010101" pitchFamily="34" charset="-79"/>
                <a:cs typeface="David" panose="020E0502060401010101" pitchFamily="34" charset="-79"/>
              </a:rPr>
              <a:t>מצב </a:t>
            </a:r>
            <a:r>
              <a:rPr lang="en-US" sz="2100" dirty="0">
                <a:solidFill>
                  <a:srgbClr val="000000"/>
                </a:solidFill>
                <a:latin typeface="David" panose="020E0502060401010101" pitchFamily="34" charset="-79"/>
                <a:cs typeface="David" panose="020E0502060401010101" pitchFamily="34" charset="-79"/>
              </a:rPr>
              <a:t> reset </a:t>
            </a:r>
            <a:r>
              <a:rPr lang="he-IL" sz="2100" dirty="0">
                <a:solidFill>
                  <a:srgbClr val="000000"/>
                </a:solidFill>
                <a:latin typeface="David" panose="020E0502060401010101" pitchFamily="34" charset="-79"/>
                <a:cs typeface="David" panose="020E0502060401010101" pitchFamily="34" charset="-79"/>
              </a:rPr>
              <a:t>הוא פקודה לאקדח לאפס את מונה הפגיעות שלו ובעצם לאתחל את המשחק - 011</a:t>
            </a:r>
          </a:p>
          <a:p>
            <a:pPr marL="1257300" lvl="2" indent="-342900" fontAlgn="base">
              <a:buFont typeface="Arial" panose="020B0604020202020204" pitchFamily="34" charset="0"/>
              <a:buChar char="•"/>
            </a:pPr>
            <a:r>
              <a:rPr lang="he-IL" sz="2100" dirty="0">
                <a:solidFill>
                  <a:srgbClr val="000000"/>
                </a:solidFill>
                <a:latin typeface="David" panose="020E0502060401010101" pitchFamily="34" charset="-79"/>
                <a:cs typeface="David" panose="020E0502060401010101" pitchFamily="34" charset="-79"/>
              </a:rPr>
              <a:t>מצב </a:t>
            </a:r>
            <a:r>
              <a:rPr lang="en-US" sz="2100" dirty="0">
                <a:solidFill>
                  <a:srgbClr val="000000"/>
                </a:solidFill>
                <a:latin typeface="David" panose="020E0502060401010101" pitchFamily="34" charset="-79"/>
                <a:cs typeface="David" panose="020E0502060401010101" pitchFamily="34" charset="-79"/>
              </a:rPr>
              <a:t>kill </a:t>
            </a:r>
            <a:r>
              <a:rPr lang="he-IL" sz="2100" dirty="0">
                <a:solidFill>
                  <a:srgbClr val="000000"/>
                </a:solidFill>
                <a:latin typeface="David" panose="020E0502060401010101" pitchFamily="34" charset="-79"/>
                <a:cs typeface="David" panose="020E0502060401010101" pitchFamily="34" charset="-79"/>
              </a:rPr>
              <a:t> מודיע לאקדח שהמשחק נגמר – </a:t>
            </a:r>
            <a:r>
              <a:rPr lang="en-US" sz="2100" dirty="0">
                <a:solidFill>
                  <a:srgbClr val="000000"/>
                </a:solidFill>
                <a:latin typeface="David" panose="020E0502060401010101" pitchFamily="34" charset="-79"/>
                <a:cs typeface="David" panose="020E0502060401010101" pitchFamily="34" charset="-79"/>
              </a:rPr>
              <a:t>0xFF</a:t>
            </a:r>
            <a:endParaRPr lang="he-IL" sz="2100" dirty="0">
              <a:solidFill>
                <a:srgbClr val="000000"/>
              </a:solidFill>
              <a:latin typeface="David" panose="020E0502060401010101" pitchFamily="34" charset="-79"/>
              <a:cs typeface="David" panose="020E0502060401010101" pitchFamily="34" charset="-79"/>
            </a:endParaRPr>
          </a:p>
          <a:p>
            <a:pPr marL="1257300" lvl="3" indent="-342900" fontAlgn="base">
              <a:buFont typeface="Arial" panose="020B0604020202020204" pitchFamily="34" charset="0"/>
              <a:buChar char="•"/>
            </a:pPr>
            <a:endParaRPr lang="en-US" sz="2100" dirty="0">
              <a:solidFill>
                <a:srgbClr val="000000"/>
              </a:solidFill>
              <a:latin typeface="David" panose="020E0502060401010101" pitchFamily="34" charset="-79"/>
              <a:cs typeface="David" panose="020E0502060401010101" pitchFamily="34" charset="-79"/>
            </a:endParaRPr>
          </a:p>
          <a:p>
            <a:pPr marL="800100" lvl="2" indent="-342900" fontAlgn="base">
              <a:buFont typeface="Arial" panose="020B0604020202020204" pitchFamily="34" charset="0"/>
              <a:buChar char="•"/>
            </a:pPr>
            <a:r>
              <a:rPr lang="en-US" sz="2100" dirty="0">
                <a:solidFill>
                  <a:srgbClr val="000000"/>
                </a:solidFill>
                <a:latin typeface="David" panose="020E0502060401010101" pitchFamily="34" charset="-79"/>
                <a:cs typeface="David" panose="020E0502060401010101" pitchFamily="34" charset="-79"/>
              </a:rPr>
              <a:t> - </a:t>
            </a:r>
            <a:r>
              <a:rPr lang="en-US" sz="2100" u="sng" dirty="0">
                <a:solidFill>
                  <a:srgbClr val="000000"/>
                </a:solidFill>
                <a:latin typeface="David" panose="020E0502060401010101" pitchFamily="34" charset="-79"/>
                <a:cs typeface="David" panose="020E0502060401010101" pitchFamily="34" charset="-79"/>
              </a:rPr>
              <a:t>unused</a:t>
            </a:r>
            <a:r>
              <a:rPr lang="he-IL" sz="2100" dirty="0">
                <a:solidFill>
                  <a:srgbClr val="000000"/>
                </a:solidFill>
                <a:latin typeface="David" panose="020E0502060401010101" pitchFamily="34" charset="-79"/>
                <a:cs typeface="David" panose="020E0502060401010101" pitchFamily="34" charset="-79"/>
              </a:rPr>
              <a:t>מספר "הפגיעות" שספג האקדח מספר בין 0 ל 255</a:t>
            </a:r>
          </a:p>
          <a:p>
            <a:pPr marL="1257300" lvl="3" indent="-342900" fontAlgn="base">
              <a:buFont typeface="Arial" panose="020B0604020202020204" pitchFamily="34" charset="0"/>
              <a:buChar char="•"/>
            </a:pPr>
            <a:endParaRPr lang="en-US" sz="2100" dirty="0">
              <a:solidFill>
                <a:srgbClr val="000000"/>
              </a:solidFill>
              <a:latin typeface="David" panose="020E0502060401010101" pitchFamily="34" charset="-79"/>
              <a:cs typeface="David" panose="020E0502060401010101" pitchFamily="34" charset="-79"/>
            </a:endParaRPr>
          </a:p>
        </p:txBody>
      </p:sp>
      <p:graphicFrame>
        <p:nvGraphicFramePr>
          <p:cNvPr id="14" name="טבלה 13">
            <a:extLst>
              <a:ext uri="{FF2B5EF4-FFF2-40B4-BE49-F238E27FC236}">
                <a16:creationId xmlns:a16="http://schemas.microsoft.com/office/drawing/2014/main" id="{C0690467-6386-41E1-8F05-1255F97AD9B2}"/>
              </a:ext>
            </a:extLst>
          </p:cNvPr>
          <p:cNvGraphicFramePr>
            <a:graphicFrameLocks noGrp="1"/>
          </p:cNvGraphicFramePr>
          <p:nvPr>
            <p:extLst>
              <p:ext uri="{D42A27DB-BD31-4B8C-83A1-F6EECF244321}">
                <p14:modId xmlns:p14="http://schemas.microsoft.com/office/powerpoint/2010/main" val="3243603573"/>
              </p:ext>
            </p:extLst>
          </p:nvPr>
        </p:nvGraphicFramePr>
        <p:xfrm>
          <a:off x="3230404" y="2275702"/>
          <a:ext cx="5731192" cy="401320"/>
        </p:xfrm>
        <a:graphic>
          <a:graphicData uri="http://schemas.openxmlformats.org/drawingml/2006/table">
            <a:tbl>
              <a:tblPr/>
              <a:tblGrid>
                <a:gridCol w="2865596">
                  <a:extLst>
                    <a:ext uri="{9D8B030D-6E8A-4147-A177-3AD203B41FA5}">
                      <a16:colId xmlns:a16="http://schemas.microsoft.com/office/drawing/2014/main" val="164472556"/>
                    </a:ext>
                  </a:extLst>
                </a:gridCol>
                <a:gridCol w="2865596">
                  <a:extLst>
                    <a:ext uri="{9D8B030D-6E8A-4147-A177-3AD203B41FA5}">
                      <a16:colId xmlns:a16="http://schemas.microsoft.com/office/drawing/2014/main" val="1601583857"/>
                    </a:ext>
                  </a:extLst>
                </a:gridCol>
              </a:tblGrid>
              <a:tr h="308766">
                <a:tc>
                  <a:txBody>
                    <a:bodyPr/>
                    <a:lstStyle/>
                    <a:p>
                      <a:pPr algn="ctr" rtl="0" fontAlgn="t">
                        <a:spcBef>
                          <a:spcPts val="0"/>
                        </a:spcBef>
                        <a:spcAft>
                          <a:spcPts val="0"/>
                        </a:spcAft>
                      </a:pPr>
                      <a:endParaRPr lang="en-US" dirty="0">
                        <a:effectLst/>
                      </a:endParaRPr>
                    </a:p>
                  </a:txBody>
                  <a:tcPr marL="63500" marR="63500" marT="63500" marB="635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endParaRPr lang="en-US" dirty="0">
                        <a:effectLst/>
                      </a:endParaRPr>
                    </a:p>
                  </a:txBody>
                  <a:tcPr marL="63500" marR="63500" marT="63500" marB="635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1185087"/>
                  </a:ext>
                </a:extLst>
              </a:tr>
            </a:tbl>
          </a:graphicData>
        </a:graphic>
      </p:graphicFrame>
      <p:cxnSp>
        <p:nvCxnSpPr>
          <p:cNvPr id="18" name="מחבר ישר 17">
            <a:extLst>
              <a:ext uri="{FF2B5EF4-FFF2-40B4-BE49-F238E27FC236}">
                <a16:creationId xmlns:a16="http://schemas.microsoft.com/office/drawing/2014/main" id="{75EE2391-2532-4583-B309-1A1A1AADCAC3}"/>
              </a:ext>
            </a:extLst>
          </p:cNvPr>
          <p:cNvCxnSpPr/>
          <p:nvPr/>
        </p:nvCxnSpPr>
        <p:spPr>
          <a:xfrm>
            <a:off x="3230404" y="2509690"/>
            <a:ext cx="5731192" cy="0"/>
          </a:xfrm>
          <a:prstGeom prst="line">
            <a:avLst/>
          </a:prstGeom>
          <a:ln w="9525"/>
        </p:spPr>
        <p:style>
          <a:lnRef idx="1">
            <a:schemeClr val="dk1"/>
          </a:lnRef>
          <a:fillRef idx="0">
            <a:schemeClr val="dk1"/>
          </a:fillRef>
          <a:effectRef idx="0">
            <a:schemeClr val="dk1"/>
          </a:effectRef>
          <a:fontRef idx="minor">
            <a:schemeClr val="tx1"/>
          </a:fontRef>
        </p:style>
      </p:cxnSp>
      <p:sp>
        <p:nvSpPr>
          <p:cNvPr id="19" name="תיבת טקסט 18">
            <a:extLst>
              <a:ext uri="{FF2B5EF4-FFF2-40B4-BE49-F238E27FC236}">
                <a16:creationId xmlns:a16="http://schemas.microsoft.com/office/drawing/2014/main" id="{ABE183EF-F073-43F9-96BC-DC23D1C97C21}"/>
              </a:ext>
            </a:extLst>
          </p:cNvPr>
          <p:cNvSpPr txBox="1"/>
          <p:nvPr/>
        </p:nvSpPr>
        <p:spPr>
          <a:xfrm>
            <a:off x="3073950" y="1959423"/>
            <a:ext cx="312907" cy="369332"/>
          </a:xfrm>
          <a:prstGeom prst="rect">
            <a:avLst/>
          </a:prstGeom>
          <a:noFill/>
        </p:spPr>
        <p:txBody>
          <a:bodyPr wrap="none" rtlCol="1">
            <a:spAutoFit/>
          </a:bodyPr>
          <a:lstStyle/>
          <a:p>
            <a:r>
              <a:rPr lang="he-IL" dirty="0"/>
              <a:t>0</a:t>
            </a:r>
          </a:p>
        </p:txBody>
      </p:sp>
      <p:sp>
        <p:nvSpPr>
          <p:cNvPr id="20" name="תיבת טקסט 19">
            <a:extLst>
              <a:ext uri="{FF2B5EF4-FFF2-40B4-BE49-F238E27FC236}">
                <a16:creationId xmlns:a16="http://schemas.microsoft.com/office/drawing/2014/main" id="{F17D0626-DB68-4C93-BA84-532A1F5A42F9}"/>
              </a:ext>
            </a:extLst>
          </p:cNvPr>
          <p:cNvSpPr txBox="1"/>
          <p:nvPr/>
        </p:nvSpPr>
        <p:spPr>
          <a:xfrm>
            <a:off x="5939546" y="1967871"/>
            <a:ext cx="312907" cy="369332"/>
          </a:xfrm>
          <a:prstGeom prst="rect">
            <a:avLst/>
          </a:prstGeom>
          <a:noFill/>
        </p:spPr>
        <p:txBody>
          <a:bodyPr wrap="none" rtlCol="1">
            <a:spAutoFit/>
          </a:bodyPr>
          <a:lstStyle/>
          <a:p>
            <a:r>
              <a:rPr lang="he-IL" dirty="0"/>
              <a:t>8</a:t>
            </a:r>
          </a:p>
        </p:txBody>
      </p:sp>
      <p:sp>
        <p:nvSpPr>
          <p:cNvPr id="21" name="תיבת טקסט 20">
            <a:extLst>
              <a:ext uri="{FF2B5EF4-FFF2-40B4-BE49-F238E27FC236}">
                <a16:creationId xmlns:a16="http://schemas.microsoft.com/office/drawing/2014/main" id="{27E5F455-E082-4942-A362-D4EF2EA8AFA1}"/>
              </a:ext>
            </a:extLst>
          </p:cNvPr>
          <p:cNvSpPr txBox="1"/>
          <p:nvPr/>
        </p:nvSpPr>
        <p:spPr>
          <a:xfrm>
            <a:off x="8676903" y="1959423"/>
            <a:ext cx="441147" cy="369332"/>
          </a:xfrm>
          <a:prstGeom prst="rect">
            <a:avLst/>
          </a:prstGeom>
          <a:noFill/>
        </p:spPr>
        <p:txBody>
          <a:bodyPr wrap="none" rtlCol="1">
            <a:spAutoFit/>
          </a:bodyPr>
          <a:lstStyle/>
          <a:p>
            <a:r>
              <a:rPr lang="he-IL" dirty="0"/>
              <a:t>16</a:t>
            </a:r>
          </a:p>
        </p:txBody>
      </p:sp>
    </p:spTree>
    <p:extLst>
      <p:ext uri="{BB962C8B-B14F-4D97-AF65-F5344CB8AC3E}">
        <p14:creationId xmlns:p14="http://schemas.microsoft.com/office/powerpoint/2010/main" val="25655476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E0B03E5-02FA-4C80-9CF5-C35C9B51D649}"/>
              </a:ext>
            </a:extLst>
          </p:cNvPr>
          <p:cNvSpPr>
            <a:spLocks noGrp="1"/>
          </p:cNvSpPr>
          <p:nvPr>
            <p:ph type="title"/>
          </p:nvPr>
        </p:nvSpPr>
        <p:spPr/>
        <p:txBody>
          <a:bodyPr/>
          <a:lstStyle/>
          <a:p>
            <a:r>
              <a:rPr lang="he-IL" b="1" dirty="0">
                <a:latin typeface="David" panose="020E0502060401010101" pitchFamily="34" charset="-79"/>
                <a:cs typeface="David" panose="020E0502060401010101" pitchFamily="34" charset="-79"/>
              </a:rPr>
              <a:t>תרשים זרימת הודעות</a:t>
            </a:r>
          </a:p>
        </p:txBody>
      </p:sp>
      <p:pic>
        <p:nvPicPr>
          <p:cNvPr id="2052" name="Picture 4">
            <a:extLst>
              <a:ext uri="{FF2B5EF4-FFF2-40B4-BE49-F238E27FC236}">
                <a16:creationId xmlns:a16="http://schemas.microsoft.com/office/drawing/2014/main" id="{AD6C59E5-8C7A-4F41-83AD-15DC4463EA37}"/>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63735" b="65704"/>
          <a:stretch/>
        </p:blipFill>
        <p:spPr bwMode="auto">
          <a:xfrm>
            <a:off x="681444" y="0"/>
            <a:ext cx="4656321" cy="6867888"/>
          </a:xfrm>
          <a:prstGeom prst="rect">
            <a:avLst/>
          </a:prstGeom>
          <a:noFill/>
          <a:extLst>
            <a:ext uri="{909E8E84-426E-40DD-AFC4-6F175D3DCCD1}">
              <a14:hiddenFill xmlns:a14="http://schemas.microsoft.com/office/drawing/2010/main">
                <a:solidFill>
                  <a:srgbClr val="FFFFFF"/>
                </a:solidFill>
              </a14:hiddenFill>
            </a:ext>
          </a:extLst>
        </p:spPr>
      </p:pic>
      <p:sp>
        <p:nvSpPr>
          <p:cNvPr id="4" name="תיבת טקסט 3">
            <a:extLst>
              <a:ext uri="{FF2B5EF4-FFF2-40B4-BE49-F238E27FC236}">
                <a16:creationId xmlns:a16="http://schemas.microsoft.com/office/drawing/2014/main" id="{B200BD65-FB27-429F-A0BB-B5A9931F8DBB}"/>
              </a:ext>
            </a:extLst>
          </p:cNvPr>
          <p:cNvSpPr txBox="1"/>
          <p:nvPr/>
        </p:nvSpPr>
        <p:spPr>
          <a:xfrm>
            <a:off x="5284936" y="3895794"/>
            <a:ext cx="2825089" cy="1938992"/>
          </a:xfrm>
          <a:prstGeom prst="rect">
            <a:avLst/>
          </a:prstGeom>
          <a:noFill/>
        </p:spPr>
        <p:txBody>
          <a:bodyPr wrap="square" rtlCol="1">
            <a:spAutoFit/>
          </a:bodyPr>
          <a:lstStyle/>
          <a:p>
            <a:r>
              <a:rPr lang="he-IL" sz="2400" b="1" dirty="0">
                <a:latin typeface="David" panose="020E0502060401010101" pitchFamily="34" charset="-79"/>
                <a:cs typeface="David" panose="020E0502060401010101" pitchFamily="34" charset="-79"/>
              </a:rPr>
              <a:t>שרת לאקדח:</a:t>
            </a:r>
            <a:endParaRPr lang="en-US" sz="2400" b="1" dirty="0">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001 - start</a:t>
            </a:r>
            <a:endParaRPr lang="en-US" sz="240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010 - </a:t>
            </a:r>
            <a:r>
              <a:rPr lang="en-US" sz="2400" dirty="0" err="1">
                <a:latin typeface="David" panose="020E0502060401010101" pitchFamily="34" charset="-79"/>
                <a:cs typeface="David" panose="020E0502060401010101" pitchFamily="34" charset="-79"/>
              </a:rPr>
              <a:t>hit_count</a:t>
            </a:r>
            <a:endParaRPr lang="en-US" sz="240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011 - reset</a:t>
            </a:r>
            <a:endParaRPr lang="en-US" sz="2400" dirty="0">
              <a:effectLst/>
              <a:latin typeface="David" panose="020E0502060401010101" pitchFamily="34" charset="-79"/>
              <a:cs typeface="David" panose="020E0502060401010101" pitchFamily="34" charset="-79"/>
            </a:endParaRPr>
          </a:p>
          <a:p>
            <a:pPr algn="l"/>
            <a:r>
              <a:rPr lang="en-US" sz="2400" dirty="0">
                <a:latin typeface="David" panose="020E0502060401010101" pitchFamily="34" charset="-79"/>
                <a:cs typeface="David" panose="020E0502060401010101" pitchFamily="34" charset="-79"/>
              </a:rPr>
              <a:t>0xFF -  kill </a:t>
            </a:r>
            <a:endParaRPr lang="he-IL" sz="2400" dirty="0">
              <a:latin typeface="David" panose="020E0502060401010101" pitchFamily="34" charset="-79"/>
              <a:cs typeface="David" panose="020E0502060401010101" pitchFamily="34" charset="-79"/>
            </a:endParaRPr>
          </a:p>
        </p:txBody>
      </p:sp>
      <p:sp>
        <p:nvSpPr>
          <p:cNvPr id="5" name="תיבת טקסט 4">
            <a:extLst>
              <a:ext uri="{FF2B5EF4-FFF2-40B4-BE49-F238E27FC236}">
                <a16:creationId xmlns:a16="http://schemas.microsoft.com/office/drawing/2014/main" id="{1559AB8B-D08B-4C01-8030-3E039EB31A84}"/>
              </a:ext>
            </a:extLst>
          </p:cNvPr>
          <p:cNvSpPr txBox="1"/>
          <p:nvPr/>
        </p:nvSpPr>
        <p:spPr>
          <a:xfrm>
            <a:off x="5284936" y="3251873"/>
            <a:ext cx="6192834" cy="461665"/>
          </a:xfrm>
          <a:prstGeom prst="rect">
            <a:avLst/>
          </a:prstGeom>
          <a:noFill/>
        </p:spPr>
        <p:txBody>
          <a:bodyPr wrap="square" rtlCol="1">
            <a:spAutoFit/>
          </a:bodyPr>
          <a:lstStyle/>
          <a:p>
            <a:r>
              <a:rPr lang="he-IL" sz="2400" dirty="0">
                <a:latin typeface="David" panose="020E0502060401010101" pitchFamily="34" charset="-79"/>
                <a:cs typeface="David" panose="020E0502060401010101" pitchFamily="34" charset="-79"/>
              </a:rPr>
              <a:t>מצבים אפשריים (</a:t>
            </a:r>
            <a:r>
              <a:rPr lang="en-US" sz="2400" dirty="0">
                <a:latin typeface="David" panose="020E0502060401010101" pitchFamily="34" charset="-79"/>
                <a:cs typeface="David" panose="020E0502060401010101" pitchFamily="34" charset="-79"/>
              </a:rPr>
              <a:t>mode</a:t>
            </a:r>
            <a:r>
              <a:rPr lang="he-IL" sz="2400" dirty="0">
                <a:latin typeface="David" panose="020E0502060401010101" pitchFamily="34" charset="-79"/>
                <a:cs typeface="David" panose="020E0502060401010101" pitchFamily="34" charset="-79"/>
              </a:rPr>
              <a:t>) בשליחת הודעה</a:t>
            </a:r>
          </a:p>
        </p:txBody>
      </p:sp>
      <p:sp>
        <p:nvSpPr>
          <p:cNvPr id="8" name="תיבת טקסט 7">
            <a:extLst>
              <a:ext uri="{FF2B5EF4-FFF2-40B4-BE49-F238E27FC236}">
                <a16:creationId xmlns:a16="http://schemas.microsoft.com/office/drawing/2014/main" id="{EBB2A25D-62A4-460B-923D-F7750B9BF711}"/>
              </a:ext>
            </a:extLst>
          </p:cNvPr>
          <p:cNvSpPr txBox="1"/>
          <p:nvPr/>
        </p:nvSpPr>
        <p:spPr>
          <a:xfrm>
            <a:off x="8652681" y="3895794"/>
            <a:ext cx="2825089" cy="2308324"/>
          </a:xfrm>
          <a:prstGeom prst="rect">
            <a:avLst/>
          </a:prstGeom>
          <a:noFill/>
        </p:spPr>
        <p:txBody>
          <a:bodyPr wrap="square" rtlCol="1">
            <a:spAutoFit/>
          </a:bodyPr>
          <a:lstStyle/>
          <a:p>
            <a:r>
              <a:rPr lang="he-IL" sz="2400" b="1" dirty="0">
                <a:latin typeface="David" panose="020E0502060401010101" pitchFamily="34" charset="-79"/>
                <a:cs typeface="David" panose="020E0502060401010101" pitchFamily="34" charset="-79"/>
              </a:rPr>
              <a:t>אקדח לשרת:</a:t>
            </a:r>
            <a:endParaRPr lang="en-US" sz="2400" b="1" dirty="0">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001 - score</a:t>
            </a:r>
            <a:endParaRPr lang="en-US" sz="2400" b="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010 - ready</a:t>
            </a:r>
            <a:endParaRPr lang="en-US" sz="2400" b="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0xFF - dead</a:t>
            </a:r>
            <a:endParaRPr lang="en-US" sz="2400" b="0" dirty="0">
              <a:effectLst/>
              <a:latin typeface="David" panose="020E0502060401010101" pitchFamily="34" charset="-79"/>
              <a:cs typeface="David" panose="020E0502060401010101" pitchFamily="34" charset="-79"/>
            </a:endParaRPr>
          </a:p>
          <a:p>
            <a:br>
              <a:rPr lang="en-US" sz="2400" dirty="0">
                <a:latin typeface="David" panose="020E0502060401010101" pitchFamily="34" charset="-79"/>
                <a:cs typeface="David" panose="020E0502060401010101" pitchFamily="34" charset="-79"/>
              </a:rPr>
            </a:br>
            <a:endParaRPr lang="he-IL" sz="2400" dirty="0">
              <a:latin typeface="David" panose="020E0502060401010101" pitchFamily="34" charset="-79"/>
              <a:cs typeface="David" panose="020E0502060401010101" pitchFamily="34" charset="-79"/>
            </a:endParaRPr>
          </a:p>
        </p:txBody>
      </p:sp>
      <p:sp>
        <p:nvSpPr>
          <p:cNvPr id="6" name="תיבת טקסט 5">
            <a:extLst>
              <a:ext uri="{FF2B5EF4-FFF2-40B4-BE49-F238E27FC236}">
                <a16:creationId xmlns:a16="http://schemas.microsoft.com/office/drawing/2014/main" id="{C343EB22-DDC7-4137-8D8F-A2623CA83AAB}"/>
              </a:ext>
            </a:extLst>
          </p:cNvPr>
          <p:cNvSpPr txBox="1"/>
          <p:nvPr/>
        </p:nvSpPr>
        <p:spPr>
          <a:xfrm>
            <a:off x="8652681" y="2009615"/>
            <a:ext cx="2701119" cy="461665"/>
          </a:xfrm>
          <a:prstGeom prst="rect">
            <a:avLst/>
          </a:prstGeom>
          <a:noFill/>
        </p:spPr>
        <p:txBody>
          <a:bodyPr wrap="square" rtlCol="1">
            <a:spAutoFit/>
          </a:bodyPr>
          <a:lstStyle/>
          <a:p>
            <a:r>
              <a:rPr lang="he-IL" sz="2400" b="1" dirty="0">
                <a:effectLst>
                  <a:outerShdw blurRad="38100" dist="38100" dir="2700000" algn="tl">
                    <a:srgbClr val="000000">
                      <a:alpha val="43137"/>
                    </a:srgbClr>
                  </a:outerShdw>
                </a:effectLst>
                <a:latin typeface="David" panose="020E0502060401010101" pitchFamily="34" charset="-79"/>
                <a:cs typeface="David" panose="020E0502060401010101" pitchFamily="34" charset="-79"/>
              </a:rPr>
              <a:t>הודעות אתחול</a:t>
            </a:r>
          </a:p>
        </p:txBody>
      </p:sp>
    </p:spTree>
    <p:extLst>
      <p:ext uri="{BB962C8B-B14F-4D97-AF65-F5344CB8AC3E}">
        <p14:creationId xmlns:p14="http://schemas.microsoft.com/office/powerpoint/2010/main" val="73130036"/>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2319</TotalTime>
  <Words>1356</Words>
  <Application>Microsoft Office PowerPoint</Application>
  <PresentationFormat>Widescreen</PresentationFormat>
  <Paragraphs>174</Paragraphs>
  <Slides>25</Slides>
  <Notes>0</Notes>
  <HiddenSlides>3</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Calibri Light</vt:lpstr>
      <vt:lpstr>David</vt:lpstr>
      <vt:lpstr>ערכת נושא Office</vt:lpstr>
      <vt:lpstr>LASER TAG</vt:lpstr>
      <vt:lpstr>PowerPoint Presentation</vt:lpstr>
      <vt:lpstr>הפרויקט שלנו</vt:lpstr>
      <vt:lpstr>הפרויקט שלנו</vt:lpstr>
      <vt:lpstr>רכיבי המערכת</vt:lpstr>
      <vt:lpstr>PowerPoint Presentation</vt:lpstr>
      <vt:lpstr>הודעת אקדח לשרת</vt:lpstr>
      <vt:lpstr>הודעת שרת לאקדח</vt:lpstr>
      <vt:lpstr>תרשים זרימת הודעות</vt:lpstr>
      <vt:lpstr>תרשים זרימת הודעות</vt:lpstr>
      <vt:lpstr>תרשים זרימת הודעות</vt:lpstr>
      <vt:lpstr>מערכת מצבים של הפרויקט</vt:lpstr>
      <vt:lpstr>מערכת מצבים של הפרויקט</vt:lpstr>
      <vt:lpstr>מגבלות המערכת</vt:lpstr>
      <vt:lpstr>אלגוריתם  </vt:lpstr>
      <vt:lpstr>אלגוריתם  </vt:lpstr>
      <vt:lpstr>פונקציות אקדח</vt:lpstr>
      <vt:lpstr>פונקציות אקדח</vt:lpstr>
      <vt:lpstr>פונקציות אקדח</vt:lpstr>
      <vt:lpstr>פונקציות שרת</vt:lpstr>
      <vt:lpstr>פונקציות שרת</vt:lpstr>
      <vt:lpstr>פונקציות שרת</vt:lpstr>
      <vt:lpstr>בעיות שנתקלנו בדרך</vt:lpstr>
      <vt:lpstr>בעיות שנתקלנו בדרך</vt:lpstr>
      <vt:lpstr>Thank you,  and may the odds be forever in your favor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dc:creator>Tslil Greenberg</dc:creator>
  <cp:lastModifiedBy>Hila Gurevich</cp:lastModifiedBy>
  <cp:revision>65</cp:revision>
  <dcterms:created xsi:type="dcterms:W3CDTF">2020-01-19T17:35:02Z</dcterms:created>
  <dcterms:modified xsi:type="dcterms:W3CDTF">2020-01-21T23:26:48Z</dcterms:modified>
</cp:coreProperties>
</file>